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10287000" cx="18288000"/>
  <p:notesSz cx="6858000" cy="9144000"/>
  <p:embeddedFontLst>
    <p:embeddedFont>
      <p:font typeface="Assistant Medium"/>
      <p:regular r:id="rId14"/>
      <p:bold r:id="rId15"/>
    </p:embeddedFont>
    <p:embeddedFont>
      <p:font typeface="Proxima Nova"/>
      <p:regular r:id="rId16"/>
      <p:bold r:id="rId17"/>
      <p:italic r:id="rId18"/>
      <p:boldItalic r:id="rId19"/>
    </p:embeddedFont>
    <p:embeddedFont>
      <p:font typeface="Assistant SemiBold"/>
      <p:regular r:id="rId20"/>
      <p:bold r:id="rId21"/>
    </p:embeddedFont>
    <p:embeddedFont>
      <p:font typeface="Assistant"/>
      <p:regular r:id="rId22"/>
      <p:bold r:id="rId23"/>
    </p:embeddedFont>
    <p:embeddedFont>
      <p:font typeface="Julius Sans One"/>
      <p:regular r:id="rId24"/>
    </p:embeddedFont>
    <p:embeddedFont>
      <p:font typeface="Gilda Display"/>
      <p:regular r:id="rId25"/>
    </p:embeddedFont>
    <p:embeddedFont>
      <p:font typeface="Roboto Light"/>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AssistantSemiBold-regular.fntdata"/><Relationship Id="rId22" Type="http://schemas.openxmlformats.org/officeDocument/2006/relationships/font" Target="fonts/Assistant-regular.fntdata"/><Relationship Id="rId21" Type="http://schemas.openxmlformats.org/officeDocument/2006/relationships/font" Target="fonts/AssistantSemiBold-bold.fntdata"/><Relationship Id="rId24" Type="http://schemas.openxmlformats.org/officeDocument/2006/relationships/font" Target="fonts/JuliusSansOne-regular.fntdata"/><Relationship Id="rId23" Type="http://schemas.openxmlformats.org/officeDocument/2006/relationships/font" Target="fonts/Assistan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Light-regular.fntdata"/><Relationship Id="rId25" Type="http://schemas.openxmlformats.org/officeDocument/2006/relationships/font" Target="fonts/GildaDisplay-regular.fntdata"/><Relationship Id="rId28" Type="http://schemas.openxmlformats.org/officeDocument/2006/relationships/font" Target="fonts/RobotoLight-italic.fntdata"/><Relationship Id="rId27" Type="http://schemas.openxmlformats.org/officeDocument/2006/relationships/font" Target="fonts/RobotoLigh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Light-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AssistantMedium-bold.fntdata"/><Relationship Id="rId14" Type="http://schemas.openxmlformats.org/officeDocument/2006/relationships/font" Target="fonts/AssistantMedium-regular.fntdata"/><Relationship Id="rId17" Type="http://schemas.openxmlformats.org/officeDocument/2006/relationships/font" Target="fonts/ProximaNova-bold.fntdata"/><Relationship Id="rId16" Type="http://schemas.openxmlformats.org/officeDocument/2006/relationships/font" Target="fonts/ProximaNova-regular.fntdata"/><Relationship Id="rId19" Type="http://schemas.openxmlformats.org/officeDocument/2006/relationships/font" Target="fonts/ProximaNova-boldItalic.fntdata"/><Relationship Id="rId18" Type="http://schemas.openxmlformats.org/officeDocument/2006/relationships/font" Target="fonts/ProximaNova-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14.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8E8"/>
        </a:solidFill>
      </p:bgPr>
    </p:bg>
    <p:spTree>
      <p:nvGrpSpPr>
        <p:cNvPr id="83" name="Shape 83"/>
        <p:cNvGrpSpPr/>
        <p:nvPr/>
      </p:nvGrpSpPr>
      <p:grpSpPr>
        <a:xfrm>
          <a:off x="0" y="0"/>
          <a:ext cx="0" cy="0"/>
          <a:chOff x="0" y="0"/>
          <a:chExt cx="0" cy="0"/>
        </a:xfrm>
      </p:grpSpPr>
      <p:grpSp>
        <p:nvGrpSpPr>
          <p:cNvPr id="84" name="Google Shape;84;p13"/>
          <p:cNvGrpSpPr/>
          <p:nvPr/>
        </p:nvGrpSpPr>
        <p:grpSpPr>
          <a:xfrm>
            <a:off x="3595324" y="379261"/>
            <a:ext cx="11097352" cy="9384484"/>
            <a:chOff x="0" y="-38100"/>
            <a:chExt cx="2922759" cy="2471634"/>
          </a:xfrm>
        </p:grpSpPr>
        <p:sp>
          <p:nvSpPr>
            <p:cNvPr id="85" name="Google Shape;85;p13"/>
            <p:cNvSpPr/>
            <p:nvPr/>
          </p:nvSpPr>
          <p:spPr>
            <a:xfrm>
              <a:off x="0" y="0"/>
              <a:ext cx="2922759" cy="2433533"/>
            </a:xfrm>
            <a:custGeom>
              <a:rect b="b" l="l" r="r" t="t"/>
              <a:pathLst>
                <a:path extrusionOk="0" h="2433533" w="2922759">
                  <a:moveTo>
                    <a:pt x="2922759" y="13953"/>
                  </a:moveTo>
                  <a:lnTo>
                    <a:pt x="2922759" y="2419581"/>
                  </a:lnTo>
                  <a:cubicBezTo>
                    <a:pt x="2922759" y="2427287"/>
                    <a:pt x="2916512" y="2433533"/>
                    <a:pt x="2908807" y="2433533"/>
                  </a:cubicBezTo>
                  <a:lnTo>
                    <a:pt x="13953" y="2433533"/>
                  </a:lnTo>
                  <a:cubicBezTo>
                    <a:pt x="6247" y="2433533"/>
                    <a:pt x="0" y="2427287"/>
                    <a:pt x="0" y="2419581"/>
                  </a:cubicBezTo>
                  <a:lnTo>
                    <a:pt x="0" y="13953"/>
                  </a:lnTo>
                  <a:cubicBezTo>
                    <a:pt x="0" y="6247"/>
                    <a:pt x="6247" y="0"/>
                    <a:pt x="13953" y="0"/>
                  </a:cubicBezTo>
                  <a:lnTo>
                    <a:pt x="2908807" y="0"/>
                  </a:lnTo>
                  <a:cubicBezTo>
                    <a:pt x="2912507" y="0"/>
                    <a:pt x="2916056" y="1470"/>
                    <a:pt x="2918673" y="4087"/>
                  </a:cubicBezTo>
                  <a:cubicBezTo>
                    <a:pt x="2921289" y="6703"/>
                    <a:pt x="2922759" y="10252"/>
                    <a:pt x="2922759" y="13953"/>
                  </a:cubicBezTo>
                  <a:close/>
                </a:path>
              </a:pathLst>
            </a:custGeom>
            <a:solidFill>
              <a:srgbClr val="CEDB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txBox="1"/>
            <p:nvPr/>
          </p:nvSpPr>
          <p:spPr>
            <a:xfrm>
              <a:off x="0" y="-38100"/>
              <a:ext cx="2922759" cy="247163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7" name="Google Shape;87;p13"/>
          <p:cNvSpPr/>
          <p:nvPr/>
        </p:nvSpPr>
        <p:spPr>
          <a:xfrm>
            <a:off x="7941375" y="2786350"/>
            <a:ext cx="2430600" cy="461700"/>
          </a:xfrm>
          <a:prstGeom prst="roundRect">
            <a:avLst>
              <a:gd fmla="val 50000" name="adj"/>
            </a:avLst>
          </a:prstGeom>
          <a:solidFill>
            <a:srgbClr val="8C9C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8" name="Google Shape;88;p13"/>
          <p:cNvSpPr txBox="1"/>
          <p:nvPr/>
        </p:nvSpPr>
        <p:spPr>
          <a:xfrm>
            <a:off x="3813637" y="3665050"/>
            <a:ext cx="10660800" cy="1593000"/>
          </a:xfrm>
          <a:prstGeom prst="rect">
            <a:avLst/>
          </a:prstGeom>
          <a:noFill/>
          <a:ln>
            <a:noFill/>
          </a:ln>
        </p:spPr>
        <p:txBody>
          <a:bodyPr anchorCtr="0" anchor="t" bIns="0" lIns="0" spcFirstLastPara="1" rIns="0" wrap="square" tIns="0">
            <a:spAutoFit/>
          </a:bodyPr>
          <a:lstStyle/>
          <a:p>
            <a:pPr indent="0" lvl="0" marL="0" marR="0" rtl="0" algn="ctr">
              <a:lnSpc>
                <a:spcPct val="89999"/>
              </a:lnSpc>
              <a:spcBef>
                <a:spcPts val="0"/>
              </a:spcBef>
              <a:spcAft>
                <a:spcPts val="0"/>
              </a:spcAft>
              <a:buNone/>
            </a:pPr>
            <a:r>
              <a:rPr lang="en-US" sz="11500">
                <a:solidFill>
                  <a:srgbClr val="292929"/>
                </a:solidFill>
                <a:latin typeface="Gilda Display"/>
                <a:ea typeface="Gilda Display"/>
                <a:cs typeface="Gilda Display"/>
                <a:sym typeface="Gilda Display"/>
              </a:rPr>
              <a:t>MediScan</a:t>
            </a:r>
            <a:endParaRPr sz="11500"/>
          </a:p>
        </p:txBody>
      </p:sp>
      <p:sp>
        <p:nvSpPr>
          <p:cNvPr id="89" name="Google Shape;89;p13"/>
          <p:cNvSpPr txBox="1"/>
          <p:nvPr/>
        </p:nvSpPr>
        <p:spPr>
          <a:xfrm>
            <a:off x="7401260" y="7093789"/>
            <a:ext cx="3485400" cy="3693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292929"/>
                </a:solidFill>
                <a:latin typeface="Roboto Light"/>
                <a:ea typeface="Roboto Light"/>
                <a:cs typeface="Roboto Light"/>
                <a:sym typeface="Roboto Light"/>
              </a:rPr>
              <a:t>By: Mahin S</a:t>
            </a:r>
            <a:endParaRPr>
              <a:latin typeface="Roboto Light"/>
              <a:ea typeface="Roboto Light"/>
              <a:cs typeface="Roboto Light"/>
              <a:sym typeface="Roboto Light"/>
            </a:endParaRPr>
          </a:p>
        </p:txBody>
      </p:sp>
      <p:sp>
        <p:nvSpPr>
          <p:cNvPr id="90" name="Google Shape;90;p13"/>
          <p:cNvSpPr txBox="1"/>
          <p:nvPr/>
        </p:nvSpPr>
        <p:spPr>
          <a:xfrm>
            <a:off x="7952036" y="2816698"/>
            <a:ext cx="2383800" cy="354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300">
                <a:solidFill>
                  <a:srgbClr val="FFFFFF"/>
                </a:solidFill>
                <a:latin typeface="Assistant Medium"/>
                <a:ea typeface="Assistant Medium"/>
                <a:cs typeface="Assistant Medium"/>
                <a:sym typeface="Assistant Medium"/>
              </a:rPr>
              <a:t>Project</a:t>
            </a:r>
            <a:endParaRPr>
              <a:latin typeface="Assistant Medium"/>
              <a:ea typeface="Assistant Medium"/>
              <a:cs typeface="Assistant Medium"/>
              <a:sym typeface="Assistant Medium"/>
            </a:endParaRPr>
          </a:p>
        </p:txBody>
      </p:sp>
      <p:pic>
        <p:nvPicPr>
          <p:cNvPr id="91" name="Google Shape;91;p13"/>
          <p:cNvPicPr preferRelativeResize="0"/>
          <p:nvPr/>
        </p:nvPicPr>
        <p:blipFill>
          <a:blip r:embed="rId3">
            <a:alphaModFix/>
          </a:blip>
          <a:stretch>
            <a:fillRect/>
          </a:stretch>
        </p:blipFill>
        <p:spPr>
          <a:xfrm>
            <a:off x="-401607" y="523248"/>
            <a:ext cx="3782400" cy="9240600"/>
          </a:xfrm>
          <a:prstGeom prst="roundRect">
            <a:avLst>
              <a:gd fmla="val 7209" name="adj"/>
            </a:avLst>
          </a:prstGeom>
          <a:noFill/>
          <a:ln>
            <a:noFill/>
          </a:ln>
        </p:spPr>
      </p:pic>
      <p:pic>
        <p:nvPicPr>
          <p:cNvPr id="92" name="Google Shape;92;p13"/>
          <p:cNvPicPr preferRelativeResize="0"/>
          <p:nvPr/>
        </p:nvPicPr>
        <p:blipFill>
          <a:blip r:embed="rId4">
            <a:alphaModFix/>
          </a:blip>
          <a:stretch>
            <a:fillRect/>
          </a:stretch>
        </p:blipFill>
        <p:spPr>
          <a:xfrm>
            <a:off x="14907269" y="523250"/>
            <a:ext cx="3858600" cy="9240600"/>
          </a:xfrm>
          <a:prstGeom prst="roundRect">
            <a:avLst>
              <a:gd fmla="val 6692" name="adj"/>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8E8"/>
        </a:solidFill>
      </p:bgPr>
    </p:bg>
    <p:spTree>
      <p:nvGrpSpPr>
        <p:cNvPr id="96" name="Shape 96"/>
        <p:cNvGrpSpPr/>
        <p:nvPr/>
      </p:nvGrpSpPr>
      <p:grpSpPr>
        <a:xfrm>
          <a:off x="0" y="0"/>
          <a:ext cx="0" cy="0"/>
          <a:chOff x="0" y="0"/>
          <a:chExt cx="0" cy="0"/>
        </a:xfrm>
      </p:grpSpPr>
      <p:grpSp>
        <p:nvGrpSpPr>
          <p:cNvPr id="97" name="Google Shape;97;p14"/>
          <p:cNvGrpSpPr/>
          <p:nvPr/>
        </p:nvGrpSpPr>
        <p:grpSpPr>
          <a:xfrm>
            <a:off x="440685" y="379260"/>
            <a:ext cx="11097424" cy="9384547"/>
            <a:chOff x="0" y="-38100"/>
            <a:chExt cx="2922759" cy="2471634"/>
          </a:xfrm>
        </p:grpSpPr>
        <p:sp>
          <p:nvSpPr>
            <p:cNvPr id="98" name="Google Shape;98;p14"/>
            <p:cNvSpPr/>
            <p:nvPr/>
          </p:nvSpPr>
          <p:spPr>
            <a:xfrm>
              <a:off x="0" y="0"/>
              <a:ext cx="2922759" cy="2433533"/>
            </a:xfrm>
            <a:custGeom>
              <a:rect b="b" l="l" r="r" t="t"/>
              <a:pathLst>
                <a:path extrusionOk="0" h="2433533" w="2922759">
                  <a:moveTo>
                    <a:pt x="2922759" y="13953"/>
                  </a:moveTo>
                  <a:lnTo>
                    <a:pt x="2922759" y="2419581"/>
                  </a:lnTo>
                  <a:cubicBezTo>
                    <a:pt x="2922759" y="2427287"/>
                    <a:pt x="2916512" y="2433533"/>
                    <a:pt x="2908807" y="2433533"/>
                  </a:cubicBezTo>
                  <a:lnTo>
                    <a:pt x="13953" y="2433533"/>
                  </a:lnTo>
                  <a:cubicBezTo>
                    <a:pt x="6247" y="2433533"/>
                    <a:pt x="0" y="2427287"/>
                    <a:pt x="0" y="2419581"/>
                  </a:cubicBezTo>
                  <a:lnTo>
                    <a:pt x="0" y="13953"/>
                  </a:lnTo>
                  <a:cubicBezTo>
                    <a:pt x="0" y="6247"/>
                    <a:pt x="6247" y="0"/>
                    <a:pt x="13953" y="0"/>
                  </a:cubicBezTo>
                  <a:lnTo>
                    <a:pt x="2908807" y="0"/>
                  </a:lnTo>
                  <a:cubicBezTo>
                    <a:pt x="2912507" y="0"/>
                    <a:pt x="2916056" y="1470"/>
                    <a:pt x="2918673" y="4087"/>
                  </a:cubicBezTo>
                  <a:cubicBezTo>
                    <a:pt x="2921289" y="6703"/>
                    <a:pt x="2922759" y="10252"/>
                    <a:pt x="2922759" y="13953"/>
                  </a:cubicBezTo>
                  <a:close/>
                </a:path>
              </a:pathLst>
            </a:custGeom>
            <a:solidFill>
              <a:srgbClr val="B7D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4"/>
            <p:cNvSpPr txBox="1"/>
            <p:nvPr/>
          </p:nvSpPr>
          <p:spPr>
            <a:xfrm>
              <a:off x="0" y="-38100"/>
              <a:ext cx="2922759" cy="247163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0" name="Google Shape;100;p14"/>
          <p:cNvSpPr/>
          <p:nvPr/>
        </p:nvSpPr>
        <p:spPr>
          <a:xfrm>
            <a:off x="2829864" y="3371282"/>
            <a:ext cx="673067" cy="673067"/>
          </a:xfrm>
          <a:custGeom>
            <a:rect b="b" l="l" r="r" t="t"/>
            <a:pathLst>
              <a:path extrusionOk="0" h="673067" w="673067">
                <a:moveTo>
                  <a:pt x="0" y="0"/>
                </a:moveTo>
                <a:lnTo>
                  <a:pt x="673067" y="0"/>
                </a:lnTo>
                <a:lnTo>
                  <a:pt x="673067" y="673068"/>
                </a:lnTo>
                <a:lnTo>
                  <a:pt x="0" y="673068"/>
                </a:lnTo>
                <a:lnTo>
                  <a:pt x="0" y="0"/>
                </a:lnTo>
                <a:close/>
              </a:path>
            </a:pathLst>
          </a:custGeom>
          <a:blipFill rotWithShape="1">
            <a:blip r:embed="rId3">
              <a:alphaModFix/>
            </a:blip>
            <a:stretch>
              <a:fillRect b="0" l="0" r="0" t="0"/>
            </a:stretch>
          </a:blipFill>
          <a:ln>
            <a:noFill/>
          </a:ln>
        </p:spPr>
      </p:sp>
      <p:sp>
        <p:nvSpPr>
          <p:cNvPr id="101" name="Google Shape;101;p14"/>
          <p:cNvSpPr/>
          <p:nvPr/>
        </p:nvSpPr>
        <p:spPr>
          <a:xfrm>
            <a:off x="2829864" y="4469856"/>
            <a:ext cx="673067" cy="673067"/>
          </a:xfrm>
          <a:custGeom>
            <a:rect b="b" l="l" r="r" t="t"/>
            <a:pathLst>
              <a:path extrusionOk="0" h="673067" w="673067">
                <a:moveTo>
                  <a:pt x="0" y="0"/>
                </a:moveTo>
                <a:lnTo>
                  <a:pt x="673067" y="0"/>
                </a:lnTo>
                <a:lnTo>
                  <a:pt x="673067" y="673067"/>
                </a:lnTo>
                <a:lnTo>
                  <a:pt x="0" y="673067"/>
                </a:lnTo>
                <a:lnTo>
                  <a:pt x="0" y="0"/>
                </a:lnTo>
                <a:close/>
              </a:path>
            </a:pathLst>
          </a:custGeom>
          <a:blipFill rotWithShape="1">
            <a:blip r:embed="rId3">
              <a:alphaModFix/>
            </a:blip>
            <a:stretch>
              <a:fillRect b="0" l="0" r="0" t="0"/>
            </a:stretch>
          </a:blipFill>
          <a:ln>
            <a:noFill/>
          </a:ln>
        </p:spPr>
      </p:sp>
      <p:sp>
        <p:nvSpPr>
          <p:cNvPr id="102" name="Google Shape;102;p14"/>
          <p:cNvSpPr/>
          <p:nvPr/>
        </p:nvSpPr>
        <p:spPr>
          <a:xfrm>
            <a:off x="2829864" y="5568429"/>
            <a:ext cx="673067" cy="673067"/>
          </a:xfrm>
          <a:custGeom>
            <a:rect b="b" l="l" r="r" t="t"/>
            <a:pathLst>
              <a:path extrusionOk="0" h="673067" w="673067">
                <a:moveTo>
                  <a:pt x="0" y="0"/>
                </a:moveTo>
                <a:lnTo>
                  <a:pt x="673067" y="0"/>
                </a:lnTo>
                <a:lnTo>
                  <a:pt x="673067" y="673067"/>
                </a:lnTo>
                <a:lnTo>
                  <a:pt x="0" y="673067"/>
                </a:lnTo>
                <a:lnTo>
                  <a:pt x="0" y="0"/>
                </a:lnTo>
                <a:close/>
              </a:path>
            </a:pathLst>
          </a:custGeom>
          <a:blipFill rotWithShape="1">
            <a:blip r:embed="rId3">
              <a:alphaModFix/>
            </a:blip>
            <a:stretch>
              <a:fillRect b="0" l="0" r="0" t="0"/>
            </a:stretch>
          </a:blipFill>
          <a:ln>
            <a:noFill/>
          </a:ln>
        </p:spPr>
      </p:sp>
      <p:sp>
        <p:nvSpPr>
          <p:cNvPr id="103" name="Google Shape;103;p14"/>
          <p:cNvSpPr/>
          <p:nvPr/>
        </p:nvSpPr>
        <p:spPr>
          <a:xfrm>
            <a:off x="2829864" y="6667002"/>
            <a:ext cx="673067" cy="673067"/>
          </a:xfrm>
          <a:custGeom>
            <a:rect b="b" l="l" r="r" t="t"/>
            <a:pathLst>
              <a:path extrusionOk="0" h="673067" w="673067">
                <a:moveTo>
                  <a:pt x="0" y="0"/>
                </a:moveTo>
                <a:lnTo>
                  <a:pt x="673067" y="0"/>
                </a:lnTo>
                <a:lnTo>
                  <a:pt x="673067" y="673067"/>
                </a:lnTo>
                <a:lnTo>
                  <a:pt x="0" y="673067"/>
                </a:lnTo>
                <a:lnTo>
                  <a:pt x="0" y="0"/>
                </a:lnTo>
                <a:close/>
              </a:path>
            </a:pathLst>
          </a:custGeom>
          <a:blipFill rotWithShape="1">
            <a:blip r:embed="rId3">
              <a:alphaModFix/>
            </a:blip>
            <a:stretch>
              <a:fillRect b="0" l="0" r="0" t="0"/>
            </a:stretch>
          </a:blipFill>
          <a:ln>
            <a:noFill/>
          </a:ln>
        </p:spPr>
      </p:sp>
      <p:sp>
        <p:nvSpPr>
          <p:cNvPr id="104" name="Google Shape;104;p14"/>
          <p:cNvSpPr/>
          <p:nvPr/>
        </p:nvSpPr>
        <p:spPr>
          <a:xfrm>
            <a:off x="2829864" y="7765575"/>
            <a:ext cx="673067" cy="673067"/>
          </a:xfrm>
          <a:custGeom>
            <a:rect b="b" l="l" r="r" t="t"/>
            <a:pathLst>
              <a:path extrusionOk="0" h="673067" w="673067">
                <a:moveTo>
                  <a:pt x="0" y="0"/>
                </a:moveTo>
                <a:lnTo>
                  <a:pt x="673067" y="0"/>
                </a:lnTo>
                <a:lnTo>
                  <a:pt x="673067" y="673067"/>
                </a:lnTo>
                <a:lnTo>
                  <a:pt x="0" y="673067"/>
                </a:lnTo>
                <a:lnTo>
                  <a:pt x="0" y="0"/>
                </a:lnTo>
                <a:close/>
              </a:path>
            </a:pathLst>
          </a:custGeom>
          <a:blipFill rotWithShape="1">
            <a:blip r:embed="rId3">
              <a:alphaModFix/>
            </a:blip>
            <a:stretch>
              <a:fillRect b="0" l="0" r="0" t="0"/>
            </a:stretch>
          </a:blipFill>
          <a:ln>
            <a:noFill/>
          </a:ln>
        </p:spPr>
      </p:sp>
      <p:sp>
        <p:nvSpPr>
          <p:cNvPr id="105" name="Google Shape;105;p14"/>
          <p:cNvSpPr txBox="1"/>
          <p:nvPr/>
        </p:nvSpPr>
        <p:spPr>
          <a:xfrm>
            <a:off x="1278047" y="1429425"/>
            <a:ext cx="8753100" cy="1662300"/>
          </a:xfrm>
          <a:prstGeom prst="rect">
            <a:avLst/>
          </a:prstGeom>
          <a:noFill/>
          <a:ln>
            <a:noFill/>
          </a:ln>
        </p:spPr>
        <p:txBody>
          <a:bodyPr anchorCtr="0" anchor="t" bIns="0" lIns="0" spcFirstLastPara="1" rIns="0" wrap="square" tIns="0">
            <a:spAutoFit/>
          </a:bodyPr>
          <a:lstStyle/>
          <a:p>
            <a:pPr indent="0" lvl="0" marL="0" marR="0" rtl="0" algn="l">
              <a:lnSpc>
                <a:spcPct val="89999"/>
              </a:lnSpc>
              <a:spcBef>
                <a:spcPts val="0"/>
              </a:spcBef>
              <a:spcAft>
                <a:spcPts val="0"/>
              </a:spcAft>
              <a:buNone/>
            </a:pPr>
            <a:r>
              <a:rPr b="0" i="0" lang="en-US" sz="12000" u="none" cap="none" strike="noStrike">
                <a:solidFill>
                  <a:srgbClr val="292929"/>
                </a:solidFill>
                <a:latin typeface="Gilda Display"/>
                <a:ea typeface="Gilda Display"/>
                <a:cs typeface="Gilda Display"/>
                <a:sym typeface="Gilda Display"/>
              </a:rPr>
              <a:t>Overview</a:t>
            </a:r>
            <a:endParaRPr sz="12000"/>
          </a:p>
        </p:txBody>
      </p:sp>
      <p:sp>
        <p:nvSpPr>
          <p:cNvPr id="106" name="Google Shape;106;p14"/>
          <p:cNvSpPr txBox="1"/>
          <p:nvPr/>
        </p:nvSpPr>
        <p:spPr>
          <a:xfrm>
            <a:off x="3728450" y="3509696"/>
            <a:ext cx="2270700" cy="369300"/>
          </a:xfrm>
          <a:prstGeom prst="rect">
            <a:avLst/>
          </a:prstGeom>
          <a:noFill/>
          <a:ln>
            <a:noFill/>
          </a:ln>
        </p:spPr>
        <p:txBody>
          <a:bodyPr anchorCtr="0" anchor="t" bIns="0" lIns="0" spcFirstLastPara="1" rIns="0" wrap="square" tIns="0">
            <a:spAutoFit/>
          </a:bodyPr>
          <a:lstStyle/>
          <a:p>
            <a:pPr indent="0" lvl="0" marL="0" rtl="0" algn="l">
              <a:lnSpc>
                <a:spcPct val="139958"/>
              </a:lnSpc>
              <a:spcBef>
                <a:spcPts val="0"/>
              </a:spcBef>
              <a:spcAft>
                <a:spcPts val="0"/>
              </a:spcAft>
              <a:buClr>
                <a:schemeClr val="dk1"/>
              </a:buClr>
              <a:buFont typeface="Arial"/>
              <a:buNone/>
            </a:pPr>
            <a:r>
              <a:rPr lang="en-US" sz="2400">
                <a:solidFill>
                  <a:srgbClr val="292929"/>
                </a:solidFill>
                <a:latin typeface="Assistant SemiBold"/>
                <a:ea typeface="Assistant SemiBold"/>
                <a:cs typeface="Assistant SemiBold"/>
                <a:sym typeface="Assistant SemiBold"/>
              </a:rPr>
              <a:t>Project Overview</a:t>
            </a:r>
            <a:endParaRPr>
              <a:latin typeface="Assistant SemiBold"/>
              <a:ea typeface="Assistant SemiBold"/>
              <a:cs typeface="Assistant SemiBold"/>
              <a:sym typeface="Assistant SemiBold"/>
            </a:endParaRPr>
          </a:p>
        </p:txBody>
      </p:sp>
      <p:sp>
        <p:nvSpPr>
          <p:cNvPr id="107" name="Google Shape;107;p14"/>
          <p:cNvSpPr txBox="1"/>
          <p:nvPr/>
        </p:nvSpPr>
        <p:spPr>
          <a:xfrm>
            <a:off x="3728450" y="4608269"/>
            <a:ext cx="2577300" cy="8865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rgbClr val="292929"/>
                </a:solidFill>
                <a:latin typeface="Assistant SemiBold"/>
                <a:ea typeface="Assistant SemiBold"/>
                <a:cs typeface="Assistant SemiBold"/>
                <a:sym typeface="Assistant SemiBold"/>
              </a:rPr>
              <a:t>What is OCR?</a:t>
            </a:r>
            <a:endParaRPr>
              <a:solidFill>
                <a:schemeClr val="dk1"/>
              </a:solidFill>
              <a:latin typeface="Assistant SemiBold"/>
              <a:ea typeface="Assistant SemiBold"/>
              <a:cs typeface="Assistant SemiBold"/>
              <a:sym typeface="Assistant SemiBold"/>
            </a:endParaRPr>
          </a:p>
          <a:p>
            <a:pPr indent="0" lvl="0" marL="0" marR="0" rtl="0" algn="l">
              <a:lnSpc>
                <a:spcPct val="139958"/>
              </a:lnSpc>
              <a:spcBef>
                <a:spcPts val="0"/>
              </a:spcBef>
              <a:spcAft>
                <a:spcPts val="0"/>
              </a:spcAft>
              <a:buNone/>
            </a:pPr>
            <a:r>
              <a:t/>
            </a:r>
            <a:endParaRPr sz="2400">
              <a:solidFill>
                <a:srgbClr val="292929"/>
              </a:solidFill>
              <a:latin typeface="Assistant SemiBold"/>
              <a:ea typeface="Assistant SemiBold"/>
              <a:cs typeface="Assistant SemiBold"/>
              <a:sym typeface="Assistant SemiBold"/>
            </a:endParaRPr>
          </a:p>
        </p:txBody>
      </p:sp>
      <p:sp>
        <p:nvSpPr>
          <p:cNvPr id="108" name="Google Shape;108;p14"/>
          <p:cNvSpPr txBox="1"/>
          <p:nvPr/>
        </p:nvSpPr>
        <p:spPr>
          <a:xfrm>
            <a:off x="3728450" y="5706842"/>
            <a:ext cx="3857100" cy="3693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rgbClr val="292929"/>
                </a:solidFill>
                <a:latin typeface="Assistant SemiBold"/>
                <a:ea typeface="Assistant SemiBold"/>
                <a:cs typeface="Assistant SemiBold"/>
                <a:sym typeface="Assistant SemiBold"/>
              </a:rPr>
              <a:t>Technologies Used</a:t>
            </a:r>
            <a:endParaRPr>
              <a:latin typeface="Assistant SemiBold"/>
              <a:ea typeface="Assistant SemiBold"/>
              <a:cs typeface="Assistant SemiBold"/>
              <a:sym typeface="Assistant SemiBold"/>
            </a:endParaRPr>
          </a:p>
        </p:txBody>
      </p:sp>
      <p:sp>
        <p:nvSpPr>
          <p:cNvPr id="109" name="Google Shape;109;p14"/>
          <p:cNvSpPr txBox="1"/>
          <p:nvPr/>
        </p:nvSpPr>
        <p:spPr>
          <a:xfrm>
            <a:off x="3728450" y="6805416"/>
            <a:ext cx="2464200" cy="3693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rgbClr val="292929"/>
                </a:solidFill>
                <a:latin typeface="Assistant SemiBold"/>
                <a:ea typeface="Assistant SemiBold"/>
                <a:cs typeface="Assistant SemiBold"/>
                <a:sym typeface="Assistant SemiBold"/>
              </a:rPr>
              <a:t>Workflow</a:t>
            </a:r>
            <a:endParaRPr>
              <a:latin typeface="Assistant SemiBold"/>
              <a:ea typeface="Assistant SemiBold"/>
              <a:cs typeface="Assistant SemiBold"/>
              <a:sym typeface="Assistant SemiBold"/>
            </a:endParaRPr>
          </a:p>
        </p:txBody>
      </p:sp>
      <p:sp>
        <p:nvSpPr>
          <p:cNvPr id="110" name="Google Shape;110;p14"/>
          <p:cNvSpPr txBox="1"/>
          <p:nvPr/>
        </p:nvSpPr>
        <p:spPr>
          <a:xfrm>
            <a:off x="3728450" y="7904000"/>
            <a:ext cx="5991900" cy="3693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rgbClr val="292929"/>
                </a:solidFill>
                <a:latin typeface="Assistant SemiBold"/>
                <a:ea typeface="Assistant SemiBold"/>
                <a:cs typeface="Assistant SemiBold"/>
                <a:sym typeface="Assistant SemiBold"/>
              </a:rPr>
              <a:t>Limitations and Future enhancements</a:t>
            </a:r>
            <a:endParaRPr>
              <a:latin typeface="Assistant SemiBold"/>
              <a:ea typeface="Assistant SemiBold"/>
              <a:cs typeface="Assistant SemiBold"/>
              <a:sym typeface="Assistant SemiBold"/>
            </a:endParaRPr>
          </a:p>
        </p:txBody>
      </p:sp>
      <p:pic>
        <p:nvPicPr>
          <p:cNvPr id="111" name="Google Shape;111;p14"/>
          <p:cNvPicPr preferRelativeResize="0"/>
          <p:nvPr/>
        </p:nvPicPr>
        <p:blipFill>
          <a:blip r:embed="rId4">
            <a:alphaModFix/>
          </a:blip>
          <a:stretch>
            <a:fillRect/>
          </a:stretch>
        </p:blipFill>
        <p:spPr>
          <a:xfrm>
            <a:off x="11817501" y="521850"/>
            <a:ext cx="5991900" cy="9241800"/>
          </a:xfrm>
          <a:prstGeom prst="roundRect">
            <a:avLst>
              <a:gd fmla="val 4869" name="adj"/>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8E8"/>
        </a:solidFill>
      </p:bgPr>
    </p:bg>
    <p:spTree>
      <p:nvGrpSpPr>
        <p:cNvPr id="115" name="Shape 115"/>
        <p:cNvGrpSpPr/>
        <p:nvPr/>
      </p:nvGrpSpPr>
      <p:grpSpPr>
        <a:xfrm>
          <a:off x="0" y="0"/>
          <a:ext cx="0" cy="0"/>
          <a:chOff x="0" y="0"/>
          <a:chExt cx="0" cy="0"/>
        </a:xfrm>
      </p:grpSpPr>
      <p:pic>
        <p:nvPicPr>
          <p:cNvPr id="116" name="Google Shape;116;p15"/>
          <p:cNvPicPr preferRelativeResize="0"/>
          <p:nvPr/>
        </p:nvPicPr>
        <p:blipFill rotWithShape="1">
          <a:blip r:embed="rId3">
            <a:alphaModFix/>
          </a:blip>
          <a:srcRect b="0" l="17582" r="17582" t="0"/>
          <a:stretch/>
        </p:blipFill>
        <p:spPr>
          <a:xfrm>
            <a:off x="639557" y="601136"/>
            <a:ext cx="5986221" cy="9232977"/>
          </a:xfrm>
          <a:prstGeom prst="rect">
            <a:avLst/>
          </a:prstGeom>
          <a:noFill/>
          <a:ln>
            <a:noFill/>
          </a:ln>
        </p:spPr>
      </p:pic>
      <p:grpSp>
        <p:nvGrpSpPr>
          <p:cNvPr id="117" name="Google Shape;117;p15"/>
          <p:cNvGrpSpPr/>
          <p:nvPr/>
        </p:nvGrpSpPr>
        <p:grpSpPr>
          <a:xfrm>
            <a:off x="6803650" y="379250"/>
            <a:ext cx="11037232" cy="9384798"/>
            <a:chOff x="0" y="-38100"/>
            <a:chExt cx="2290500" cy="2471700"/>
          </a:xfrm>
        </p:grpSpPr>
        <p:sp>
          <p:nvSpPr>
            <p:cNvPr id="118" name="Google Shape;118;p15"/>
            <p:cNvSpPr/>
            <p:nvPr/>
          </p:nvSpPr>
          <p:spPr>
            <a:xfrm>
              <a:off x="0" y="0"/>
              <a:ext cx="2290383" cy="2433533"/>
            </a:xfrm>
            <a:custGeom>
              <a:rect b="b" l="l" r="r" t="t"/>
              <a:pathLst>
                <a:path extrusionOk="0" h="2433533" w="2290383">
                  <a:moveTo>
                    <a:pt x="2290383" y="17805"/>
                  </a:moveTo>
                  <a:lnTo>
                    <a:pt x="2290383" y="2415728"/>
                  </a:lnTo>
                  <a:cubicBezTo>
                    <a:pt x="2290383" y="2420451"/>
                    <a:pt x="2288507" y="2424979"/>
                    <a:pt x="2285168" y="2428318"/>
                  </a:cubicBezTo>
                  <a:cubicBezTo>
                    <a:pt x="2281829" y="2431658"/>
                    <a:pt x="2277300" y="2433533"/>
                    <a:pt x="2272578" y="2433533"/>
                  </a:cubicBezTo>
                  <a:lnTo>
                    <a:pt x="17805" y="2433533"/>
                  </a:lnTo>
                  <a:cubicBezTo>
                    <a:pt x="13083" y="2433533"/>
                    <a:pt x="8554" y="2431658"/>
                    <a:pt x="5215" y="2428318"/>
                  </a:cubicBezTo>
                  <a:cubicBezTo>
                    <a:pt x="1876" y="2424979"/>
                    <a:pt x="0" y="2420451"/>
                    <a:pt x="0" y="2415728"/>
                  </a:cubicBezTo>
                  <a:lnTo>
                    <a:pt x="0" y="17805"/>
                  </a:lnTo>
                  <a:cubicBezTo>
                    <a:pt x="0" y="13083"/>
                    <a:pt x="1876" y="8554"/>
                    <a:pt x="5215" y="5215"/>
                  </a:cubicBezTo>
                  <a:cubicBezTo>
                    <a:pt x="8554" y="1876"/>
                    <a:pt x="13083" y="0"/>
                    <a:pt x="17805" y="0"/>
                  </a:cubicBezTo>
                  <a:lnTo>
                    <a:pt x="2272578" y="0"/>
                  </a:lnTo>
                  <a:cubicBezTo>
                    <a:pt x="2277300" y="0"/>
                    <a:pt x="2281829" y="1876"/>
                    <a:pt x="2285168" y="5215"/>
                  </a:cubicBezTo>
                  <a:cubicBezTo>
                    <a:pt x="2288507" y="8554"/>
                    <a:pt x="2290383" y="13083"/>
                    <a:pt x="2290383" y="17805"/>
                  </a:cubicBezTo>
                  <a:close/>
                </a:path>
              </a:pathLst>
            </a:custGeom>
            <a:solidFill>
              <a:srgbClr val="C8C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5"/>
            <p:cNvSpPr txBox="1"/>
            <p:nvPr/>
          </p:nvSpPr>
          <p:spPr>
            <a:xfrm>
              <a:off x="0" y="-38100"/>
              <a:ext cx="2290500" cy="2471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0" name="Google Shape;120;p15"/>
          <p:cNvSpPr txBox="1"/>
          <p:nvPr/>
        </p:nvSpPr>
        <p:spPr>
          <a:xfrm>
            <a:off x="8666001" y="864682"/>
            <a:ext cx="7312500" cy="1011300"/>
          </a:xfrm>
          <a:prstGeom prst="rect">
            <a:avLst/>
          </a:prstGeom>
          <a:noFill/>
          <a:ln>
            <a:noFill/>
          </a:ln>
        </p:spPr>
        <p:txBody>
          <a:bodyPr anchorCtr="0" anchor="t" bIns="0" lIns="0" spcFirstLastPara="1" rIns="0" wrap="square" tIns="0">
            <a:spAutoFit/>
          </a:bodyPr>
          <a:lstStyle/>
          <a:p>
            <a:pPr indent="0" lvl="0" marL="0" marR="0" rtl="0" algn="l">
              <a:lnSpc>
                <a:spcPct val="89999"/>
              </a:lnSpc>
              <a:spcBef>
                <a:spcPts val="0"/>
              </a:spcBef>
              <a:spcAft>
                <a:spcPts val="0"/>
              </a:spcAft>
              <a:buNone/>
            </a:pPr>
            <a:r>
              <a:rPr lang="en-US" sz="7300">
                <a:solidFill>
                  <a:srgbClr val="292929"/>
                </a:solidFill>
                <a:latin typeface="Gilda Display"/>
                <a:ea typeface="Gilda Display"/>
                <a:cs typeface="Gilda Display"/>
                <a:sym typeface="Gilda Display"/>
              </a:rPr>
              <a:t>About the Project</a:t>
            </a:r>
            <a:endParaRPr sz="7300"/>
          </a:p>
        </p:txBody>
      </p:sp>
      <p:sp>
        <p:nvSpPr>
          <p:cNvPr id="121" name="Google Shape;121;p15"/>
          <p:cNvSpPr txBox="1"/>
          <p:nvPr/>
        </p:nvSpPr>
        <p:spPr>
          <a:xfrm>
            <a:off x="7804100" y="2593050"/>
            <a:ext cx="9034500" cy="7020000"/>
          </a:xfrm>
          <a:prstGeom prst="rect">
            <a:avLst/>
          </a:prstGeom>
          <a:noFill/>
          <a:ln>
            <a:noFill/>
          </a:ln>
        </p:spPr>
        <p:txBody>
          <a:bodyPr anchorCtr="0" anchor="t" bIns="0" lIns="0" spcFirstLastPara="1" rIns="0" wrap="square" tIns="0">
            <a:spAutoFit/>
          </a:bodyPr>
          <a:lstStyle/>
          <a:p>
            <a:pPr indent="-387286" lvl="0" marL="457200" marR="0" rtl="0" algn="l">
              <a:lnSpc>
                <a:spcPct val="115000"/>
              </a:lnSpc>
              <a:spcBef>
                <a:spcPts val="0"/>
              </a:spcBef>
              <a:spcAft>
                <a:spcPts val="0"/>
              </a:spcAft>
              <a:buClr>
                <a:srgbClr val="292929"/>
              </a:buClr>
              <a:buSzPts val="2499"/>
              <a:buFont typeface="Assistant"/>
              <a:buChar char="●"/>
            </a:pPr>
            <a:r>
              <a:rPr lang="en-US" sz="2499">
                <a:solidFill>
                  <a:srgbClr val="292929"/>
                </a:solidFill>
                <a:latin typeface="Assistant"/>
                <a:ea typeface="Assistant"/>
                <a:cs typeface="Assistant"/>
                <a:sym typeface="Assistant"/>
              </a:rPr>
              <a:t>In hospitals, pharmacies, and health insurance companies handle thousands of documents daily ranging from prescriptions to diagnostic reports. </a:t>
            </a:r>
            <a:endParaRPr sz="2499">
              <a:solidFill>
                <a:srgbClr val="292929"/>
              </a:solidFill>
              <a:latin typeface="Assistant"/>
              <a:ea typeface="Assistant"/>
              <a:cs typeface="Assistant"/>
              <a:sym typeface="Assistant"/>
            </a:endParaRPr>
          </a:p>
          <a:p>
            <a:pPr indent="-387286" lvl="0" marL="457200" marR="0" rtl="0" algn="l">
              <a:lnSpc>
                <a:spcPct val="115000"/>
              </a:lnSpc>
              <a:spcBef>
                <a:spcPts val="0"/>
              </a:spcBef>
              <a:spcAft>
                <a:spcPts val="0"/>
              </a:spcAft>
              <a:buClr>
                <a:srgbClr val="292929"/>
              </a:buClr>
              <a:buSzPts val="2499"/>
              <a:buFont typeface="Assistant"/>
              <a:buChar char="●"/>
            </a:pPr>
            <a:r>
              <a:rPr lang="en-US" sz="2499">
                <a:solidFill>
                  <a:srgbClr val="292929"/>
                </a:solidFill>
                <a:latin typeface="Assistant"/>
                <a:ea typeface="Assistant"/>
                <a:cs typeface="Assistant"/>
                <a:sym typeface="Assistant"/>
              </a:rPr>
              <a:t>This project can be implemented in hospital management systems or insurance claim processing pipelines to automatically extract relevant information and store it in structured databases.</a:t>
            </a:r>
            <a:endParaRPr sz="2499">
              <a:solidFill>
                <a:srgbClr val="292929"/>
              </a:solidFill>
              <a:latin typeface="Assistant"/>
              <a:ea typeface="Assistant"/>
              <a:cs typeface="Assistant"/>
              <a:sym typeface="Assistant"/>
            </a:endParaRPr>
          </a:p>
          <a:p>
            <a:pPr indent="-387286" lvl="0" marL="457200" marR="0" rtl="0" algn="l">
              <a:lnSpc>
                <a:spcPct val="115000"/>
              </a:lnSpc>
              <a:spcBef>
                <a:spcPts val="0"/>
              </a:spcBef>
              <a:spcAft>
                <a:spcPts val="0"/>
              </a:spcAft>
              <a:buClr>
                <a:srgbClr val="292929"/>
              </a:buClr>
              <a:buSzPts val="2499"/>
              <a:buFont typeface="Assistant"/>
              <a:buChar char="●"/>
            </a:pPr>
            <a:r>
              <a:rPr lang="en-US" sz="2499">
                <a:solidFill>
                  <a:srgbClr val="292929"/>
                </a:solidFill>
                <a:latin typeface="Assistant"/>
                <a:ea typeface="Assistant"/>
                <a:cs typeface="Assistant"/>
                <a:sym typeface="Assistant"/>
              </a:rPr>
              <a:t>The Medical Data Extraction system addresses this problem by combining OCR and Natural Language Processing techniques to automate data entry and record management. This reduces administrative workload, enhances accuracy, and makes patient data easily accessible for analytics or digital record systems.</a:t>
            </a:r>
            <a:endParaRPr sz="2499">
              <a:solidFill>
                <a:srgbClr val="292929"/>
              </a:solidFill>
              <a:latin typeface="Assistant"/>
              <a:ea typeface="Assistant"/>
              <a:cs typeface="Assistant"/>
              <a:sym typeface="Assistant"/>
            </a:endParaRPr>
          </a:p>
          <a:p>
            <a:pPr indent="-387286" lvl="0" marL="457200" marR="0" rtl="0" algn="l">
              <a:lnSpc>
                <a:spcPct val="115000"/>
              </a:lnSpc>
              <a:spcBef>
                <a:spcPts val="0"/>
              </a:spcBef>
              <a:spcAft>
                <a:spcPts val="0"/>
              </a:spcAft>
              <a:buClr>
                <a:srgbClr val="292929"/>
              </a:buClr>
              <a:buSzPts val="2499"/>
              <a:buFont typeface="Assistant"/>
              <a:buChar char="●"/>
            </a:pPr>
            <a:r>
              <a:rPr lang="en-US" sz="2499">
                <a:solidFill>
                  <a:srgbClr val="292929"/>
                </a:solidFill>
                <a:latin typeface="Assistant"/>
                <a:ea typeface="Assistant"/>
                <a:cs typeface="Assistant"/>
                <a:sym typeface="Assistant"/>
              </a:rPr>
              <a:t>This reduces administrative workload, enhances accuracy, and makes patient data easily accessible for analytics or digital record systems.</a:t>
            </a:r>
            <a:endParaRPr sz="2499">
              <a:solidFill>
                <a:srgbClr val="292929"/>
              </a:solidFill>
              <a:latin typeface="Assistant"/>
              <a:ea typeface="Assistant"/>
              <a:cs typeface="Assistant"/>
              <a:sym typeface="Assistant"/>
            </a:endParaRPr>
          </a:p>
          <a:p>
            <a:pPr indent="0" lvl="0" marL="0" marR="0" rtl="0" algn="l">
              <a:lnSpc>
                <a:spcPct val="115000"/>
              </a:lnSpc>
              <a:spcBef>
                <a:spcPts val="0"/>
              </a:spcBef>
              <a:spcAft>
                <a:spcPts val="0"/>
              </a:spcAft>
              <a:buNone/>
            </a:pPr>
            <a:r>
              <a:t/>
            </a:r>
            <a:endParaRPr sz="2499">
              <a:solidFill>
                <a:srgbClr val="292929"/>
              </a:solidFill>
              <a:latin typeface="Assistant"/>
              <a:ea typeface="Assistant"/>
              <a:cs typeface="Assistant"/>
              <a:sym typeface="Assistant"/>
            </a:endParaRPr>
          </a:p>
          <a:p>
            <a:pPr indent="0" lvl="0" marL="0" marR="0" rtl="0" algn="l">
              <a:lnSpc>
                <a:spcPct val="115000"/>
              </a:lnSpc>
              <a:spcBef>
                <a:spcPts val="0"/>
              </a:spcBef>
              <a:spcAft>
                <a:spcPts val="0"/>
              </a:spcAft>
              <a:buNone/>
            </a:pPr>
            <a:r>
              <a:t/>
            </a:r>
            <a:endParaRPr sz="2499">
              <a:solidFill>
                <a:srgbClr val="292929"/>
              </a:solidFill>
              <a:latin typeface="Assistant"/>
              <a:ea typeface="Assistant"/>
              <a:cs typeface="Assistant"/>
              <a:sym typeface="Assistan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8E8"/>
        </a:solidFill>
      </p:bgPr>
    </p:bg>
    <p:spTree>
      <p:nvGrpSpPr>
        <p:cNvPr id="125" name="Shape 125"/>
        <p:cNvGrpSpPr/>
        <p:nvPr/>
      </p:nvGrpSpPr>
      <p:grpSpPr>
        <a:xfrm>
          <a:off x="0" y="0"/>
          <a:ext cx="0" cy="0"/>
          <a:chOff x="0" y="0"/>
          <a:chExt cx="0" cy="0"/>
        </a:xfrm>
      </p:grpSpPr>
      <p:grpSp>
        <p:nvGrpSpPr>
          <p:cNvPr id="126" name="Google Shape;126;p16"/>
          <p:cNvGrpSpPr/>
          <p:nvPr/>
        </p:nvGrpSpPr>
        <p:grpSpPr>
          <a:xfrm>
            <a:off x="451596" y="5370746"/>
            <a:ext cx="17384808" cy="4392333"/>
            <a:chOff x="0" y="-38100"/>
            <a:chExt cx="4578715" cy="1156828"/>
          </a:xfrm>
        </p:grpSpPr>
        <p:sp>
          <p:nvSpPr>
            <p:cNvPr id="127" name="Google Shape;127;p16"/>
            <p:cNvSpPr/>
            <p:nvPr/>
          </p:nvSpPr>
          <p:spPr>
            <a:xfrm>
              <a:off x="0" y="0"/>
              <a:ext cx="4578715" cy="1118728"/>
            </a:xfrm>
            <a:custGeom>
              <a:rect b="b" l="l" r="r" t="t"/>
              <a:pathLst>
                <a:path extrusionOk="0" h="1118728" w="4578715">
                  <a:moveTo>
                    <a:pt x="4578715" y="8907"/>
                  </a:moveTo>
                  <a:lnTo>
                    <a:pt x="4578715" y="1109822"/>
                  </a:lnTo>
                  <a:cubicBezTo>
                    <a:pt x="4578715" y="1114741"/>
                    <a:pt x="4574727" y="1118728"/>
                    <a:pt x="4569808" y="1118728"/>
                  </a:cubicBezTo>
                  <a:lnTo>
                    <a:pt x="8907" y="1118728"/>
                  </a:lnTo>
                  <a:cubicBezTo>
                    <a:pt x="3988" y="1118728"/>
                    <a:pt x="0" y="1114741"/>
                    <a:pt x="0" y="1109822"/>
                  </a:cubicBezTo>
                  <a:lnTo>
                    <a:pt x="0" y="8907"/>
                  </a:lnTo>
                  <a:cubicBezTo>
                    <a:pt x="0" y="3988"/>
                    <a:pt x="3988" y="0"/>
                    <a:pt x="8907" y="0"/>
                  </a:cubicBezTo>
                  <a:lnTo>
                    <a:pt x="4569808" y="0"/>
                  </a:lnTo>
                  <a:cubicBezTo>
                    <a:pt x="4574727" y="0"/>
                    <a:pt x="4578715" y="3988"/>
                    <a:pt x="4578715" y="8907"/>
                  </a:cubicBezTo>
                  <a:close/>
                </a:path>
              </a:pathLst>
            </a:custGeom>
            <a:solidFill>
              <a:srgbClr val="C8C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6"/>
            <p:cNvSpPr txBox="1"/>
            <p:nvPr/>
          </p:nvSpPr>
          <p:spPr>
            <a:xfrm>
              <a:off x="0" y="-38100"/>
              <a:ext cx="4578715" cy="115682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9" name="Google Shape;129;p16"/>
          <p:cNvSpPr/>
          <p:nvPr/>
        </p:nvSpPr>
        <p:spPr>
          <a:xfrm>
            <a:off x="618546" y="8295418"/>
            <a:ext cx="1289814" cy="1289814"/>
          </a:xfrm>
          <a:custGeom>
            <a:rect b="b" l="l" r="r" t="t"/>
            <a:pathLst>
              <a:path extrusionOk="0" h="1289814" w="1289814">
                <a:moveTo>
                  <a:pt x="0" y="0"/>
                </a:moveTo>
                <a:lnTo>
                  <a:pt x="1289814" y="0"/>
                </a:lnTo>
                <a:lnTo>
                  <a:pt x="1289814" y="1289813"/>
                </a:lnTo>
                <a:lnTo>
                  <a:pt x="0" y="1289813"/>
                </a:lnTo>
                <a:lnTo>
                  <a:pt x="0" y="0"/>
                </a:lnTo>
                <a:close/>
              </a:path>
            </a:pathLst>
          </a:custGeom>
          <a:blipFill rotWithShape="1">
            <a:blip r:embed="rId3">
              <a:alphaModFix/>
            </a:blip>
            <a:stretch>
              <a:fillRect b="0" l="0" r="0" t="0"/>
            </a:stretch>
          </a:blipFill>
          <a:ln>
            <a:noFill/>
          </a:ln>
        </p:spPr>
      </p:sp>
      <p:sp>
        <p:nvSpPr>
          <p:cNvPr id="130" name="Google Shape;130;p16"/>
          <p:cNvSpPr txBox="1"/>
          <p:nvPr/>
        </p:nvSpPr>
        <p:spPr>
          <a:xfrm>
            <a:off x="747075" y="6372225"/>
            <a:ext cx="9325800" cy="1593000"/>
          </a:xfrm>
          <a:prstGeom prst="rect">
            <a:avLst/>
          </a:prstGeom>
          <a:noFill/>
          <a:ln>
            <a:noFill/>
          </a:ln>
        </p:spPr>
        <p:txBody>
          <a:bodyPr anchorCtr="0" anchor="t" bIns="0" lIns="0" spcFirstLastPara="1" rIns="0" wrap="square" tIns="0">
            <a:spAutoFit/>
          </a:bodyPr>
          <a:lstStyle/>
          <a:p>
            <a:pPr indent="0" lvl="0" marL="0" marR="0" rtl="0" algn="l">
              <a:lnSpc>
                <a:spcPct val="89999"/>
              </a:lnSpc>
              <a:spcBef>
                <a:spcPts val="0"/>
              </a:spcBef>
              <a:spcAft>
                <a:spcPts val="0"/>
              </a:spcAft>
              <a:buNone/>
            </a:pPr>
            <a:r>
              <a:rPr lang="en-US" sz="11500">
                <a:solidFill>
                  <a:srgbClr val="292929"/>
                </a:solidFill>
                <a:latin typeface="Gilda Display"/>
                <a:ea typeface="Gilda Display"/>
                <a:cs typeface="Gilda Display"/>
                <a:sym typeface="Gilda Display"/>
              </a:rPr>
              <a:t>What is OCR?</a:t>
            </a:r>
            <a:endParaRPr sz="11500"/>
          </a:p>
        </p:txBody>
      </p:sp>
      <p:sp>
        <p:nvSpPr>
          <p:cNvPr id="131" name="Google Shape;131;p16"/>
          <p:cNvSpPr txBox="1"/>
          <p:nvPr/>
        </p:nvSpPr>
        <p:spPr>
          <a:xfrm>
            <a:off x="10183775" y="6018050"/>
            <a:ext cx="6824400" cy="34542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US" sz="2200">
                <a:solidFill>
                  <a:schemeClr val="dk1"/>
                </a:solidFill>
                <a:latin typeface="Proxima Nova"/>
                <a:ea typeface="Proxima Nova"/>
                <a:cs typeface="Proxima Nova"/>
                <a:sym typeface="Proxima Nova"/>
              </a:rPr>
              <a:t>Optical Character Recognition (OCR) is a technology that allows computers to read and extract text from images or scanned documents such as printed pages, receipts, or handwritten notes.</a:t>
            </a:r>
            <a:endParaRPr sz="2200">
              <a:solidFill>
                <a:schemeClr val="dk1"/>
              </a:solidFill>
              <a:latin typeface="Proxima Nova"/>
              <a:ea typeface="Proxima Nova"/>
              <a:cs typeface="Proxima Nova"/>
              <a:sym typeface="Proxima Nova"/>
            </a:endParaRPr>
          </a:p>
          <a:p>
            <a:pPr indent="0" lvl="0" marL="0" marR="0" rtl="0" algn="l">
              <a:lnSpc>
                <a:spcPct val="115000"/>
              </a:lnSpc>
              <a:spcBef>
                <a:spcPts val="0"/>
              </a:spcBef>
              <a:spcAft>
                <a:spcPts val="0"/>
              </a:spcAft>
              <a:buNone/>
            </a:pPr>
            <a:r>
              <a:t/>
            </a:r>
            <a:endParaRPr sz="2200">
              <a:solidFill>
                <a:schemeClr val="dk1"/>
              </a:solidFill>
              <a:latin typeface="Proxima Nova"/>
              <a:ea typeface="Proxima Nova"/>
              <a:cs typeface="Proxima Nova"/>
              <a:sym typeface="Proxima Nova"/>
            </a:endParaRPr>
          </a:p>
          <a:p>
            <a:pPr indent="0" lvl="0" marL="0" marR="0" rtl="0" algn="l">
              <a:lnSpc>
                <a:spcPct val="115000"/>
              </a:lnSpc>
              <a:spcBef>
                <a:spcPts val="0"/>
              </a:spcBef>
              <a:spcAft>
                <a:spcPts val="0"/>
              </a:spcAft>
              <a:buNone/>
            </a:pPr>
            <a:r>
              <a:rPr lang="en-US" sz="2200">
                <a:solidFill>
                  <a:schemeClr val="dk1"/>
                </a:solidFill>
                <a:latin typeface="Proxima Nova"/>
                <a:ea typeface="Proxima Nova"/>
                <a:cs typeface="Proxima Nova"/>
                <a:sym typeface="Proxima Nova"/>
              </a:rPr>
              <a:t>OCR technology is widely used in various domains such as document digitization, data extraction from receipts and invoices, identity verification, and even vehicle license plate recognition.</a:t>
            </a:r>
            <a:endParaRPr sz="2200">
              <a:solidFill>
                <a:schemeClr val="dk1"/>
              </a:solidFill>
              <a:latin typeface="Proxima Nova"/>
              <a:ea typeface="Proxima Nova"/>
              <a:cs typeface="Proxima Nova"/>
              <a:sym typeface="Proxima Nova"/>
            </a:endParaRPr>
          </a:p>
        </p:txBody>
      </p:sp>
      <p:pic>
        <p:nvPicPr>
          <p:cNvPr id="132" name="Google Shape;132;p16"/>
          <p:cNvPicPr preferRelativeResize="0"/>
          <p:nvPr/>
        </p:nvPicPr>
        <p:blipFill rotWithShape="1">
          <a:blip r:embed="rId4">
            <a:alphaModFix/>
          </a:blip>
          <a:srcRect b="25207" l="0" r="0" t="48229"/>
          <a:stretch/>
        </p:blipFill>
        <p:spPr>
          <a:xfrm>
            <a:off x="451563" y="506525"/>
            <a:ext cx="17385000" cy="4617900"/>
          </a:xfrm>
          <a:prstGeom prst="roundRect">
            <a:avLst>
              <a:gd fmla="val 4180" name="adj"/>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8E8"/>
        </a:solidFill>
      </p:bgPr>
    </p:bg>
    <p:spTree>
      <p:nvGrpSpPr>
        <p:cNvPr id="136" name="Shape 136"/>
        <p:cNvGrpSpPr/>
        <p:nvPr/>
      </p:nvGrpSpPr>
      <p:grpSpPr>
        <a:xfrm>
          <a:off x="0" y="0"/>
          <a:ext cx="0" cy="0"/>
          <a:chOff x="0" y="0"/>
          <a:chExt cx="0" cy="0"/>
        </a:xfrm>
      </p:grpSpPr>
      <p:grpSp>
        <p:nvGrpSpPr>
          <p:cNvPr id="137" name="Google Shape;137;p17"/>
          <p:cNvGrpSpPr/>
          <p:nvPr/>
        </p:nvGrpSpPr>
        <p:grpSpPr>
          <a:xfrm>
            <a:off x="7114924" y="472363"/>
            <a:ext cx="10696776" cy="9384547"/>
            <a:chOff x="0" y="-38100"/>
            <a:chExt cx="2290383" cy="2471634"/>
          </a:xfrm>
        </p:grpSpPr>
        <p:sp>
          <p:nvSpPr>
            <p:cNvPr id="138" name="Google Shape;138;p17"/>
            <p:cNvSpPr/>
            <p:nvPr/>
          </p:nvSpPr>
          <p:spPr>
            <a:xfrm>
              <a:off x="0" y="0"/>
              <a:ext cx="2290383" cy="2433533"/>
            </a:xfrm>
            <a:custGeom>
              <a:rect b="b" l="l" r="r" t="t"/>
              <a:pathLst>
                <a:path extrusionOk="0" h="2433533" w="2290383">
                  <a:moveTo>
                    <a:pt x="2290383" y="17805"/>
                  </a:moveTo>
                  <a:lnTo>
                    <a:pt x="2290383" y="2415728"/>
                  </a:lnTo>
                  <a:cubicBezTo>
                    <a:pt x="2290383" y="2420451"/>
                    <a:pt x="2288507" y="2424979"/>
                    <a:pt x="2285168" y="2428318"/>
                  </a:cubicBezTo>
                  <a:cubicBezTo>
                    <a:pt x="2281829" y="2431658"/>
                    <a:pt x="2277300" y="2433533"/>
                    <a:pt x="2272578" y="2433533"/>
                  </a:cubicBezTo>
                  <a:lnTo>
                    <a:pt x="17805" y="2433533"/>
                  </a:lnTo>
                  <a:cubicBezTo>
                    <a:pt x="13083" y="2433533"/>
                    <a:pt x="8554" y="2431658"/>
                    <a:pt x="5215" y="2428318"/>
                  </a:cubicBezTo>
                  <a:cubicBezTo>
                    <a:pt x="1876" y="2424979"/>
                    <a:pt x="0" y="2420451"/>
                    <a:pt x="0" y="2415728"/>
                  </a:cubicBezTo>
                  <a:lnTo>
                    <a:pt x="0" y="17805"/>
                  </a:lnTo>
                  <a:cubicBezTo>
                    <a:pt x="0" y="13083"/>
                    <a:pt x="1876" y="8554"/>
                    <a:pt x="5215" y="5215"/>
                  </a:cubicBezTo>
                  <a:cubicBezTo>
                    <a:pt x="8554" y="1876"/>
                    <a:pt x="13083" y="0"/>
                    <a:pt x="17805" y="0"/>
                  </a:cubicBezTo>
                  <a:lnTo>
                    <a:pt x="2272578" y="0"/>
                  </a:lnTo>
                  <a:cubicBezTo>
                    <a:pt x="2277300" y="0"/>
                    <a:pt x="2281829" y="1876"/>
                    <a:pt x="2285168" y="5215"/>
                  </a:cubicBezTo>
                  <a:cubicBezTo>
                    <a:pt x="2288507" y="8554"/>
                    <a:pt x="2290383" y="13083"/>
                    <a:pt x="2290383" y="17805"/>
                  </a:cubicBezTo>
                  <a:close/>
                </a:path>
              </a:pathLst>
            </a:custGeom>
            <a:solidFill>
              <a:srgbClr val="C8C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7"/>
            <p:cNvSpPr txBox="1"/>
            <p:nvPr/>
          </p:nvSpPr>
          <p:spPr>
            <a:xfrm>
              <a:off x="0" y="-38100"/>
              <a:ext cx="2290383" cy="247163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40" name="Google Shape;140;p17"/>
          <p:cNvSpPr txBox="1"/>
          <p:nvPr/>
        </p:nvSpPr>
        <p:spPr>
          <a:xfrm>
            <a:off x="8807051" y="998082"/>
            <a:ext cx="7312500" cy="969600"/>
          </a:xfrm>
          <a:prstGeom prst="rect">
            <a:avLst/>
          </a:prstGeom>
          <a:noFill/>
          <a:ln>
            <a:noFill/>
          </a:ln>
        </p:spPr>
        <p:txBody>
          <a:bodyPr anchorCtr="0" anchor="t" bIns="0" lIns="0" spcFirstLastPara="1" rIns="0" wrap="square" tIns="0">
            <a:spAutoFit/>
          </a:bodyPr>
          <a:lstStyle/>
          <a:p>
            <a:pPr indent="0" lvl="0" marL="0" marR="0" rtl="0" algn="l">
              <a:lnSpc>
                <a:spcPct val="89999"/>
              </a:lnSpc>
              <a:spcBef>
                <a:spcPts val="0"/>
              </a:spcBef>
              <a:spcAft>
                <a:spcPts val="0"/>
              </a:spcAft>
              <a:buNone/>
            </a:pPr>
            <a:r>
              <a:rPr lang="en-US" sz="7000">
                <a:solidFill>
                  <a:srgbClr val="292929"/>
                </a:solidFill>
                <a:latin typeface="Gilda Display"/>
                <a:ea typeface="Gilda Display"/>
                <a:cs typeface="Gilda Display"/>
                <a:sym typeface="Gilda Display"/>
              </a:rPr>
              <a:t>Technologies used</a:t>
            </a:r>
            <a:endParaRPr sz="7000"/>
          </a:p>
        </p:txBody>
      </p:sp>
      <p:sp>
        <p:nvSpPr>
          <p:cNvPr id="141" name="Google Shape;141;p17"/>
          <p:cNvSpPr txBox="1"/>
          <p:nvPr/>
        </p:nvSpPr>
        <p:spPr>
          <a:xfrm>
            <a:off x="7910063" y="2292749"/>
            <a:ext cx="9106500" cy="6180000"/>
          </a:xfrm>
          <a:prstGeom prst="rect">
            <a:avLst/>
          </a:prstGeom>
          <a:noFill/>
          <a:ln>
            <a:noFill/>
          </a:ln>
        </p:spPr>
        <p:txBody>
          <a:bodyPr anchorCtr="0" anchor="t" bIns="0" lIns="0" spcFirstLastPara="1" rIns="0" wrap="square" tIns="0">
            <a:spAutoFit/>
          </a:bodyPr>
          <a:lstStyle/>
          <a:p>
            <a:pPr indent="-368300" lvl="0" marL="457200" rtl="0" algn="l">
              <a:lnSpc>
                <a:spcPct val="115000"/>
              </a:lnSpc>
              <a:spcBef>
                <a:spcPts val="0"/>
              </a:spcBef>
              <a:spcAft>
                <a:spcPts val="0"/>
              </a:spcAft>
              <a:buClr>
                <a:schemeClr val="dk1"/>
              </a:buClr>
              <a:buSzPts val="2200"/>
              <a:buFont typeface="Proxima Nova"/>
              <a:buAutoNum type="arabicPeriod"/>
            </a:pPr>
            <a:r>
              <a:rPr b="1" lang="en-US" sz="2200">
                <a:solidFill>
                  <a:schemeClr val="dk1"/>
                </a:solidFill>
                <a:latin typeface="Proxima Nova"/>
                <a:ea typeface="Proxima Nova"/>
                <a:cs typeface="Proxima Nova"/>
                <a:sym typeface="Proxima Nova"/>
              </a:rPr>
              <a:t>Python </a:t>
            </a:r>
            <a:r>
              <a:rPr lang="en-US" sz="2200">
                <a:solidFill>
                  <a:schemeClr val="dk1"/>
                </a:solidFill>
                <a:latin typeface="Proxima Nova"/>
                <a:ea typeface="Proxima Nova"/>
                <a:cs typeface="Proxima Nova"/>
                <a:sym typeface="Proxima Nova"/>
              </a:rPr>
              <a:t>– Core programming language used for data extraction and backend logic.</a:t>
            </a:r>
            <a:endParaRPr sz="2200">
              <a:solidFill>
                <a:schemeClr val="dk1"/>
              </a:solidFill>
              <a:latin typeface="Proxima Nova"/>
              <a:ea typeface="Proxima Nova"/>
              <a:cs typeface="Proxima Nova"/>
              <a:sym typeface="Proxima Nova"/>
            </a:endParaRPr>
          </a:p>
          <a:p>
            <a:pPr indent="-368300" lvl="0" marL="457200" rtl="0" algn="l">
              <a:lnSpc>
                <a:spcPct val="115000"/>
              </a:lnSpc>
              <a:spcBef>
                <a:spcPts val="0"/>
              </a:spcBef>
              <a:spcAft>
                <a:spcPts val="0"/>
              </a:spcAft>
              <a:buClr>
                <a:schemeClr val="dk1"/>
              </a:buClr>
              <a:buSzPts val="2200"/>
              <a:buFont typeface="Proxima Nova"/>
              <a:buAutoNum type="arabicPeriod"/>
            </a:pPr>
            <a:r>
              <a:rPr b="1" lang="en-US" sz="2200">
                <a:solidFill>
                  <a:schemeClr val="dk1"/>
                </a:solidFill>
                <a:latin typeface="Proxima Nova"/>
                <a:ea typeface="Proxima Nova"/>
                <a:cs typeface="Proxima Nova"/>
                <a:sym typeface="Proxima Nova"/>
              </a:rPr>
              <a:t>OpenCV </a:t>
            </a:r>
            <a:r>
              <a:rPr lang="en-US" sz="2200">
                <a:solidFill>
                  <a:schemeClr val="dk1"/>
                </a:solidFill>
                <a:latin typeface="Proxima Nova"/>
                <a:ea typeface="Proxima Nova"/>
                <a:cs typeface="Proxima Nova"/>
                <a:sym typeface="Proxima Nova"/>
              </a:rPr>
              <a:t>– Used for image preprocessing like thresholding and binarization.</a:t>
            </a:r>
            <a:endParaRPr sz="2200">
              <a:solidFill>
                <a:schemeClr val="dk1"/>
              </a:solidFill>
              <a:latin typeface="Proxima Nova"/>
              <a:ea typeface="Proxima Nova"/>
              <a:cs typeface="Proxima Nova"/>
              <a:sym typeface="Proxima Nova"/>
            </a:endParaRPr>
          </a:p>
          <a:p>
            <a:pPr indent="-368300" lvl="0" marL="457200" rtl="0" algn="l">
              <a:lnSpc>
                <a:spcPct val="115000"/>
              </a:lnSpc>
              <a:spcBef>
                <a:spcPts val="0"/>
              </a:spcBef>
              <a:spcAft>
                <a:spcPts val="0"/>
              </a:spcAft>
              <a:buClr>
                <a:schemeClr val="dk1"/>
              </a:buClr>
              <a:buSzPts val="2200"/>
              <a:buFont typeface="Proxima Nova"/>
              <a:buAutoNum type="arabicPeriod"/>
            </a:pPr>
            <a:r>
              <a:rPr b="1" lang="en-US" sz="2200">
                <a:solidFill>
                  <a:schemeClr val="dk1"/>
                </a:solidFill>
                <a:latin typeface="Proxima Nova"/>
                <a:ea typeface="Proxima Nova"/>
                <a:cs typeface="Proxima Nova"/>
                <a:sym typeface="Proxima Nova"/>
              </a:rPr>
              <a:t>Tesseract OCR</a:t>
            </a:r>
            <a:r>
              <a:rPr lang="en-US" sz="2200">
                <a:solidFill>
                  <a:schemeClr val="dk1"/>
                </a:solidFill>
                <a:latin typeface="Proxima Nova"/>
                <a:ea typeface="Proxima Nova"/>
                <a:cs typeface="Proxima Nova"/>
                <a:sym typeface="Proxima Nova"/>
              </a:rPr>
              <a:t> – Extracts readable text from scanned medical documents.</a:t>
            </a:r>
            <a:endParaRPr sz="2200">
              <a:solidFill>
                <a:schemeClr val="dk1"/>
              </a:solidFill>
              <a:latin typeface="Proxima Nova"/>
              <a:ea typeface="Proxima Nova"/>
              <a:cs typeface="Proxima Nova"/>
              <a:sym typeface="Proxima Nova"/>
            </a:endParaRPr>
          </a:p>
          <a:p>
            <a:pPr indent="-368300" lvl="0" marL="457200" rtl="0" algn="l">
              <a:lnSpc>
                <a:spcPct val="115000"/>
              </a:lnSpc>
              <a:spcBef>
                <a:spcPts val="0"/>
              </a:spcBef>
              <a:spcAft>
                <a:spcPts val="0"/>
              </a:spcAft>
              <a:buClr>
                <a:schemeClr val="dk1"/>
              </a:buClr>
              <a:buSzPts val="2200"/>
              <a:buFont typeface="Proxima Nova"/>
              <a:buAutoNum type="arabicPeriod"/>
            </a:pPr>
            <a:r>
              <a:rPr b="1" lang="en-US" sz="2200">
                <a:solidFill>
                  <a:schemeClr val="dk1"/>
                </a:solidFill>
                <a:latin typeface="Proxima Nova"/>
                <a:ea typeface="Proxima Nova"/>
                <a:cs typeface="Proxima Nova"/>
                <a:sym typeface="Proxima Nova"/>
              </a:rPr>
              <a:t>RegEx (Regular Expressions)</a:t>
            </a:r>
            <a:r>
              <a:rPr lang="en-US" sz="2200">
                <a:solidFill>
                  <a:schemeClr val="dk1"/>
                </a:solidFill>
                <a:latin typeface="Proxima Nova"/>
                <a:ea typeface="Proxima Nova"/>
                <a:cs typeface="Proxima Nova"/>
                <a:sym typeface="Proxima Nova"/>
              </a:rPr>
              <a:t> – Helps identify and extract key fields from the OCR text.</a:t>
            </a:r>
            <a:endParaRPr sz="2200">
              <a:solidFill>
                <a:schemeClr val="dk1"/>
              </a:solidFill>
              <a:latin typeface="Proxima Nova"/>
              <a:ea typeface="Proxima Nova"/>
              <a:cs typeface="Proxima Nova"/>
              <a:sym typeface="Proxima Nova"/>
            </a:endParaRPr>
          </a:p>
          <a:p>
            <a:pPr indent="-368300" lvl="0" marL="457200" rtl="0" algn="l">
              <a:lnSpc>
                <a:spcPct val="115000"/>
              </a:lnSpc>
              <a:spcBef>
                <a:spcPts val="0"/>
              </a:spcBef>
              <a:spcAft>
                <a:spcPts val="0"/>
              </a:spcAft>
              <a:buClr>
                <a:schemeClr val="dk1"/>
              </a:buClr>
              <a:buSzPts val="2200"/>
              <a:buFont typeface="Proxima Nova"/>
              <a:buAutoNum type="arabicPeriod"/>
            </a:pPr>
            <a:r>
              <a:rPr b="1" lang="en-US" sz="2200">
                <a:solidFill>
                  <a:schemeClr val="dk1"/>
                </a:solidFill>
                <a:latin typeface="Proxima Nova"/>
                <a:ea typeface="Proxima Nova"/>
                <a:cs typeface="Proxima Nova"/>
                <a:sym typeface="Proxima Nova"/>
              </a:rPr>
              <a:t>FastAPI </a:t>
            </a:r>
            <a:r>
              <a:rPr lang="en-US" sz="2200">
                <a:solidFill>
                  <a:schemeClr val="dk1"/>
                </a:solidFill>
                <a:latin typeface="Proxima Nova"/>
                <a:ea typeface="Proxima Nova"/>
                <a:cs typeface="Proxima Nova"/>
                <a:sym typeface="Proxima Nova"/>
              </a:rPr>
              <a:t>– Backend framework for processing PDF uploads and returning extracted data as JSON.</a:t>
            </a:r>
            <a:endParaRPr sz="2200">
              <a:solidFill>
                <a:schemeClr val="dk1"/>
              </a:solidFill>
              <a:latin typeface="Proxima Nova"/>
              <a:ea typeface="Proxima Nova"/>
              <a:cs typeface="Proxima Nova"/>
              <a:sym typeface="Proxima Nova"/>
            </a:endParaRPr>
          </a:p>
          <a:p>
            <a:pPr indent="-368300" lvl="0" marL="457200" rtl="0" algn="l">
              <a:lnSpc>
                <a:spcPct val="115000"/>
              </a:lnSpc>
              <a:spcBef>
                <a:spcPts val="0"/>
              </a:spcBef>
              <a:spcAft>
                <a:spcPts val="0"/>
              </a:spcAft>
              <a:buClr>
                <a:schemeClr val="dk1"/>
              </a:buClr>
              <a:buSzPts val="2200"/>
              <a:buFont typeface="Proxima Nova"/>
              <a:buAutoNum type="arabicPeriod"/>
            </a:pPr>
            <a:r>
              <a:rPr b="1" lang="en-US" sz="2200">
                <a:solidFill>
                  <a:schemeClr val="dk1"/>
                </a:solidFill>
                <a:latin typeface="Proxima Nova"/>
                <a:ea typeface="Proxima Nova"/>
                <a:cs typeface="Proxima Nova"/>
                <a:sym typeface="Proxima Nova"/>
              </a:rPr>
              <a:t>Streamlit </a:t>
            </a:r>
            <a:r>
              <a:rPr lang="en-US" sz="2200">
                <a:solidFill>
                  <a:schemeClr val="dk1"/>
                </a:solidFill>
                <a:latin typeface="Proxima Nova"/>
                <a:ea typeface="Proxima Nova"/>
                <a:cs typeface="Proxima Nova"/>
                <a:sym typeface="Proxima Nova"/>
              </a:rPr>
              <a:t>– Frontend web app for uploading PDFs and displaying extracted results.</a:t>
            </a:r>
            <a:endParaRPr sz="2200">
              <a:solidFill>
                <a:schemeClr val="dk1"/>
              </a:solidFill>
              <a:latin typeface="Proxima Nova"/>
              <a:ea typeface="Proxima Nova"/>
              <a:cs typeface="Proxima Nova"/>
              <a:sym typeface="Proxima Nova"/>
            </a:endParaRPr>
          </a:p>
          <a:p>
            <a:pPr indent="-368300" lvl="0" marL="457200" rtl="0" algn="l">
              <a:lnSpc>
                <a:spcPct val="115000"/>
              </a:lnSpc>
              <a:spcBef>
                <a:spcPts val="0"/>
              </a:spcBef>
              <a:spcAft>
                <a:spcPts val="0"/>
              </a:spcAft>
              <a:buClr>
                <a:schemeClr val="dk1"/>
              </a:buClr>
              <a:buSzPts val="2200"/>
              <a:buFont typeface="Proxima Nova"/>
              <a:buAutoNum type="arabicPeriod"/>
            </a:pPr>
            <a:r>
              <a:rPr b="1" lang="en-US" sz="2200">
                <a:solidFill>
                  <a:schemeClr val="dk1"/>
                </a:solidFill>
                <a:latin typeface="Proxima Nova"/>
                <a:ea typeface="Proxima Nova"/>
                <a:cs typeface="Proxima Nova"/>
                <a:sym typeface="Proxima Nova"/>
              </a:rPr>
              <a:t>Pillow </a:t>
            </a:r>
            <a:r>
              <a:rPr lang="en-US" sz="2200">
                <a:solidFill>
                  <a:schemeClr val="dk1"/>
                </a:solidFill>
                <a:latin typeface="Proxima Nova"/>
                <a:ea typeface="Proxima Nova"/>
                <a:cs typeface="Proxima Nova"/>
                <a:sym typeface="Proxima Nova"/>
              </a:rPr>
              <a:t>– Image-handling library used for converting and saving image formats.</a:t>
            </a:r>
            <a:endParaRPr sz="2200">
              <a:solidFill>
                <a:schemeClr val="dk1"/>
              </a:solidFill>
              <a:latin typeface="Proxima Nova"/>
              <a:ea typeface="Proxima Nova"/>
              <a:cs typeface="Proxima Nova"/>
              <a:sym typeface="Proxima Nova"/>
            </a:endParaRPr>
          </a:p>
          <a:p>
            <a:pPr indent="-368300" lvl="0" marL="457200" rtl="0" algn="l">
              <a:lnSpc>
                <a:spcPct val="115000"/>
              </a:lnSpc>
              <a:spcBef>
                <a:spcPts val="0"/>
              </a:spcBef>
              <a:spcAft>
                <a:spcPts val="0"/>
              </a:spcAft>
              <a:buClr>
                <a:schemeClr val="dk1"/>
              </a:buClr>
              <a:buSzPts val="2200"/>
              <a:buFont typeface="Proxima Nova"/>
              <a:buAutoNum type="arabicPeriod"/>
            </a:pPr>
            <a:r>
              <a:rPr b="1" lang="en-US" sz="2200">
                <a:solidFill>
                  <a:schemeClr val="dk1"/>
                </a:solidFill>
                <a:latin typeface="Proxima Nova"/>
                <a:ea typeface="Proxima Nova"/>
                <a:cs typeface="Proxima Nova"/>
                <a:sym typeface="Proxima Nova"/>
              </a:rPr>
              <a:t>Uvicorn </a:t>
            </a:r>
            <a:r>
              <a:rPr lang="en-US" sz="2200">
                <a:solidFill>
                  <a:schemeClr val="dk1"/>
                </a:solidFill>
                <a:latin typeface="Proxima Nova"/>
                <a:ea typeface="Proxima Nova"/>
                <a:cs typeface="Proxima Nova"/>
                <a:sym typeface="Proxima Nova"/>
              </a:rPr>
              <a:t>– ASGI server used to run the FastAPI backend efficiently.</a:t>
            </a:r>
            <a:endParaRPr sz="2200">
              <a:solidFill>
                <a:schemeClr val="dk1"/>
              </a:solidFill>
              <a:latin typeface="Proxima Nova"/>
              <a:ea typeface="Proxima Nova"/>
              <a:cs typeface="Proxima Nova"/>
              <a:sym typeface="Proxima Nova"/>
            </a:endParaRPr>
          </a:p>
          <a:p>
            <a:pPr indent="-368300" lvl="0" marL="457200" rtl="0" algn="l">
              <a:lnSpc>
                <a:spcPct val="115000"/>
              </a:lnSpc>
              <a:spcBef>
                <a:spcPts val="0"/>
              </a:spcBef>
              <a:spcAft>
                <a:spcPts val="0"/>
              </a:spcAft>
              <a:buClr>
                <a:schemeClr val="dk1"/>
              </a:buClr>
              <a:buSzPts val="2200"/>
              <a:buFont typeface="Proxima Nova"/>
              <a:buAutoNum type="arabicPeriod"/>
            </a:pPr>
            <a:r>
              <a:rPr b="1" lang="en-US" sz="2200">
                <a:solidFill>
                  <a:schemeClr val="dk1"/>
                </a:solidFill>
                <a:latin typeface="Proxima Nova"/>
                <a:ea typeface="Proxima Nova"/>
                <a:cs typeface="Proxima Nova"/>
                <a:sym typeface="Proxima Nova"/>
              </a:rPr>
              <a:t>python-multipart</a:t>
            </a:r>
            <a:r>
              <a:rPr lang="en-US" sz="2200">
                <a:solidFill>
                  <a:schemeClr val="dk1"/>
                </a:solidFill>
                <a:latin typeface="Proxima Nova"/>
                <a:ea typeface="Proxima Nova"/>
                <a:cs typeface="Proxima Nova"/>
                <a:sym typeface="Proxima Nova"/>
              </a:rPr>
              <a:t> – Handles file uploads in FastAPI requests.</a:t>
            </a:r>
            <a:endParaRPr sz="2200">
              <a:solidFill>
                <a:schemeClr val="dk1"/>
              </a:solidFill>
              <a:latin typeface="Proxima Nova"/>
              <a:ea typeface="Proxima Nova"/>
              <a:cs typeface="Proxima Nova"/>
              <a:sym typeface="Proxima Nova"/>
            </a:endParaRPr>
          </a:p>
        </p:txBody>
      </p:sp>
      <p:sp>
        <p:nvSpPr>
          <p:cNvPr id="142" name="Google Shape;142;p17"/>
          <p:cNvSpPr/>
          <p:nvPr/>
        </p:nvSpPr>
        <p:spPr>
          <a:xfrm>
            <a:off x="15985484" y="8030679"/>
            <a:ext cx="1826221" cy="1826221"/>
          </a:xfrm>
          <a:custGeom>
            <a:rect b="b" l="l" r="r" t="t"/>
            <a:pathLst>
              <a:path extrusionOk="0" h="1826221" w="1826221">
                <a:moveTo>
                  <a:pt x="0" y="0"/>
                </a:moveTo>
                <a:lnTo>
                  <a:pt x="1826221" y="0"/>
                </a:lnTo>
                <a:lnTo>
                  <a:pt x="1826221" y="1826221"/>
                </a:lnTo>
                <a:lnTo>
                  <a:pt x="0" y="1826221"/>
                </a:lnTo>
                <a:lnTo>
                  <a:pt x="0" y="0"/>
                </a:lnTo>
                <a:close/>
              </a:path>
            </a:pathLst>
          </a:custGeom>
          <a:blipFill rotWithShape="1">
            <a:blip r:embed="rId3">
              <a:alphaModFix/>
            </a:blip>
            <a:stretch>
              <a:fillRect b="0" l="0" r="0" t="0"/>
            </a:stretch>
          </a:blipFill>
          <a:ln>
            <a:noFill/>
          </a:ln>
        </p:spPr>
      </p:sp>
      <p:pic>
        <p:nvPicPr>
          <p:cNvPr id="143" name="Google Shape;143;p17"/>
          <p:cNvPicPr preferRelativeResize="0"/>
          <p:nvPr/>
        </p:nvPicPr>
        <p:blipFill rotWithShape="1">
          <a:blip r:embed="rId4">
            <a:alphaModFix/>
          </a:blip>
          <a:srcRect b="22420" l="0" r="0" t="-815"/>
          <a:stretch/>
        </p:blipFill>
        <p:spPr>
          <a:xfrm>
            <a:off x="517900" y="542700"/>
            <a:ext cx="6241275" cy="8973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8E8"/>
        </a:solidFill>
      </p:bgPr>
    </p:bg>
    <p:spTree>
      <p:nvGrpSpPr>
        <p:cNvPr id="147" name="Shape 147"/>
        <p:cNvGrpSpPr/>
        <p:nvPr/>
      </p:nvGrpSpPr>
      <p:grpSpPr>
        <a:xfrm>
          <a:off x="0" y="0"/>
          <a:ext cx="0" cy="0"/>
          <a:chOff x="0" y="0"/>
          <a:chExt cx="0" cy="0"/>
        </a:xfrm>
      </p:grpSpPr>
      <p:grpSp>
        <p:nvGrpSpPr>
          <p:cNvPr id="148" name="Google Shape;148;p18"/>
          <p:cNvGrpSpPr/>
          <p:nvPr/>
        </p:nvGrpSpPr>
        <p:grpSpPr>
          <a:xfrm>
            <a:off x="582250" y="5784550"/>
            <a:ext cx="5489148" cy="4088958"/>
            <a:chOff x="0" y="12603"/>
            <a:chExt cx="1488300" cy="1204512"/>
          </a:xfrm>
        </p:grpSpPr>
        <p:sp>
          <p:nvSpPr>
            <p:cNvPr id="149" name="Google Shape;149;p18"/>
            <p:cNvSpPr/>
            <p:nvPr/>
          </p:nvSpPr>
          <p:spPr>
            <a:xfrm>
              <a:off x="0" y="12603"/>
              <a:ext cx="1488298" cy="1204512"/>
            </a:xfrm>
            <a:custGeom>
              <a:rect b="b" l="l" r="r" t="t"/>
              <a:pathLst>
                <a:path extrusionOk="0" h="1216679" w="1488298">
                  <a:moveTo>
                    <a:pt x="1488298" y="27401"/>
                  </a:moveTo>
                  <a:lnTo>
                    <a:pt x="1488298" y="1189278"/>
                  </a:lnTo>
                  <a:cubicBezTo>
                    <a:pt x="1488298" y="1196545"/>
                    <a:pt x="1485412" y="1203515"/>
                    <a:pt x="1480273" y="1208654"/>
                  </a:cubicBezTo>
                  <a:cubicBezTo>
                    <a:pt x="1475134" y="1213792"/>
                    <a:pt x="1468165" y="1216679"/>
                    <a:pt x="1460898" y="1216679"/>
                  </a:cubicBezTo>
                  <a:lnTo>
                    <a:pt x="27401" y="1216679"/>
                  </a:lnTo>
                  <a:cubicBezTo>
                    <a:pt x="20134" y="1216679"/>
                    <a:pt x="13164" y="1213792"/>
                    <a:pt x="8025" y="1208654"/>
                  </a:cubicBezTo>
                  <a:cubicBezTo>
                    <a:pt x="2887" y="1203515"/>
                    <a:pt x="0" y="1196545"/>
                    <a:pt x="0" y="1189278"/>
                  </a:cubicBezTo>
                  <a:lnTo>
                    <a:pt x="0" y="27401"/>
                  </a:lnTo>
                  <a:cubicBezTo>
                    <a:pt x="0" y="20134"/>
                    <a:pt x="2887" y="13164"/>
                    <a:pt x="8025" y="8025"/>
                  </a:cubicBezTo>
                  <a:cubicBezTo>
                    <a:pt x="13164" y="2887"/>
                    <a:pt x="20134" y="0"/>
                    <a:pt x="27401" y="0"/>
                  </a:cubicBezTo>
                  <a:lnTo>
                    <a:pt x="1460898" y="0"/>
                  </a:lnTo>
                  <a:cubicBezTo>
                    <a:pt x="1476031" y="0"/>
                    <a:pt x="1488298" y="12268"/>
                    <a:pt x="1488298" y="27401"/>
                  </a:cubicBezTo>
                  <a:close/>
                </a:path>
              </a:pathLst>
            </a:custGeom>
            <a:solidFill>
              <a:srgbClr val="C8C6E6"/>
            </a:solidFill>
            <a:ln>
              <a:noFill/>
            </a:ln>
          </p:spPr>
          <p:txBody>
            <a:bodyPr anchorCtr="0" anchor="ctr" bIns="88800" lIns="88800" spcFirstLastPara="1" rIns="88800" wrap="square" tIns="88800">
              <a:noAutofit/>
            </a:bodyPr>
            <a:lstStyle/>
            <a:p>
              <a:pPr indent="0" lvl="0" marL="0" rtl="0" algn="l">
                <a:spcBef>
                  <a:spcPts val="0"/>
                </a:spcBef>
                <a:spcAft>
                  <a:spcPts val="0"/>
                </a:spcAft>
                <a:buNone/>
              </a:pPr>
              <a:r>
                <a:t/>
              </a:r>
              <a:endParaRPr/>
            </a:p>
          </p:txBody>
        </p:sp>
        <p:sp>
          <p:nvSpPr>
            <p:cNvPr id="150" name="Google Shape;150;p18"/>
            <p:cNvSpPr txBox="1"/>
            <p:nvPr/>
          </p:nvSpPr>
          <p:spPr>
            <a:xfrm>
              <a:off x="0" y="129417"/>
              <a:ext cx="1488300" cy="1087500"/>
            </a:xfrm>
            <a:prstGeom prst="rect">
              <a:avLst/>
            </a:prstGeom>
            <a:noFill/>
            <a:ln>
              <a:noFill/>
            </a:ln>
          </p:spPr>
          <p:txBody>
            <a:bodyPr anchorCtr="0" anchor="ctr" bIns="49350" lIns="49350" spcFirstLastPara="1" rIns="49350" wrap="square" tIns="49350">
              <a:noAutofit/>
            </a:bodyPr>
            <a:lstStyle/>
            <a:p>
              <a:pPr indent="0" lvl="0" marL="0" marR="0" rtl="0" algn="ctr">
                <a:lnSpc>
                  <a:spcPct val="147722"/>
                </a:lnSpc>
                <a:spcBef>
                  <a:spcPts val="0"/>
                </a:spcBef>
                <a:spcAft>
                  <a:spcPts val="0"/>
                </a:spcAft>
                <a:buNone/>
              </a:pPr>
              <a:r>
                <a:t/>
              </a:r>
              <a:endParaRPr b="0" i="0" sz="1748" u="none" cap="none" strike="noStrike">
                <a:solidFill>
                  <a:schemeClr val="dk1"/>
                </a:solidFill>
                <a:latin typeface="Calibri"/>
                <a:ea typeface="Calibri"/>
                <a:cs typeface="Calibri"/>
                <a:sym typeface="Calibri"/>
              </a:endParaRPr>
            </a:p>
          </p:txBody>
        </p:sp>
      </p:grpSp>
      <p:grpSp>
        <p:nvGrpSpPr>
          <p:cNvPr id="151" name="Google Shape;151;p18"/>
          <p:cNvGrpSpPr/>
          <p:nvPr/>
        </p:nvGrpSpPr>
        <p:grpSpPr>
          <a:xfrm>
            <a:off x="6298332" y="1482273"/>
            <a:ext cx="5489141" cy="4087487"/>
            <a:chOff x="0" y="-38100"/>
            <a:chExt cx="1488298" cy="1204079"/>
          </a:xfrm>
        </p:grpSpPr>
        <p:sp>
          <p:nvSpPr>
            <p:cNvPr id="152" name="Google Shape;152;p18"/>
            <p:cNvSpPr/>
            <p:nvPr/>
          </p:nvSpPr>
          <p:spPr>
            <a:xfrm>
              <a:off x="0" y="0"/>
              <a:ext cx="1488298" cy="1165979"/>
            </a:xfrm>
            <a:custGeom>
              <a:rect b="b" l="l" r="r" t="t"/>
              <a:pathLst>
                <a:path extrusionOk="0" h="1165979" w="1488298">
                  <a:moveTo>
                    <a:pt x="1488298" y="27401"/>
                  </a:moveTo>
                  <a:lnTo>
                    <a:pt x="1488298" y="1138578"/>
                  </a:lnTo>
                  <a:cubicBezTo>
                    <a:pt x="1488298" y="1145845"/>
                    <a:pt x="1485412" y="1152815"/>
                    <a:pt x="1480273" y="1157953"/>
                  </a:cubicBezTo>
                  <a:cubicBezTo>
                    <a:pt x="1475134" y="1163092"/>
                    <a:pt x="1468165" y="1165979"/>
                    <a:pt x="1460898" y="1165979"/>
                  </a:cubicBezTo>
                  <a:lnTo>
                    <a:pt x="27401" y="1165979"/>
                  </a:lnTo>
                  <a:cubicBezTo>
                    <a:pt x="20134" y="1165979"/>
                    <a:pt x="13164" y="1163092"/>
                    <a:pt x="8025" y="1157953"/>
                  </a:cubicBezTo>
                  <a:cubicBezTo>
                    <a:pt x="2887" y="1152815"/>
                    <a:pt x="0" y="1145845"/>
                    <a:pt x="0" y="1138578"/>
                  </a:cubicBezTo>
                  <a:lnTo>
                    <a:pt x="0" y="27401"/>
                  </a:lnTo>
                  <a:cubicBezTo>
                    <a:pt x="0" y="20134"/>
                    <a:pt x="2887" y="13164"/>
                    <a:pt x="8025" y="8025"/>
                  </a:cubicBezTo>
                  <a:cubicBezTo>
                    <a:pt x="13164" y="2887"/>
                    <a:pt x="20134" y="0"/>
                    <a:pt x="27401" y="0"/>
                  </a:cubicBezTo>
                  <a:lnTo>
                    <a:pt x="1460898" y="0"/>
                  </a:lnTo>
                  <a:cubicBezTo>
                    <a:pt x="1476031" y="0"/>
                    <a:pt x="1488298" y="12268"/>
                    <a:pt x="1488298" y="27401"/>
                  </a:cubicBezTo>
                  <a:close/>
                </a:path>
              </a:pathLst>
            </a:custGeom>
            <a:solidFill>
              <a:srgbClr val="CEDBB7"/>
            </a:solidFill>
            <a:ln>
              <a:noFill/>
            </a:ln>
          </p:spPr>
          <p:txBody>
            <a:bodyPr anchorCtr="0" anchor="ctr" bIns="88800" lIns="88800" spcFirstLastPara="1" rIns="88800" wrap="square" tIns="88800">
              <a:noAutofit/>
            </a:bodyPr>
            <a:lstStyle/>
            <a:p>
              <a:pPr indent="0" lvl="0" marL="0" rtl="0" algn="l">
                <a:spcBef>
                  <a:spcPts val="0"/>
                </a:spcBef>
                <a:spcAft>
                  <a:spcPts val="0"/>
                </a:spcAft>
                <a:buNone/>
              </a:pPr>
              <a:r>
                <a:t/>
              </a:r>
              <a:endParaRPr/>
            </a:p>
          </p:txBody>
        </p:sp>
        <p:sp>
          <p:nvSpPr>
            <p:cNvPr id="153" name="Google Shape;153;p18"/>
            <p:cNvSpPr txBox="1"/>
            <p:nvPr/>
          </p:nvSpPr>
          <p:spPr>
            <a:xfrm>
              <a:off x="0" y="-38100"/>
              <a:ext cx="1488298" cy="1204079"/>
            </a:xfrm>
            <a:prstGeom prst="rect">
              <a:avLst/>
            </a:prstGeom>
            <a:noFill/>
            <a:ln>
              <a:noFill/>
            </a:ln>
          </p:spPr>
          <p:txBody>
            <a:bodyPr anchorCtr="0" anchor="ctr" bIns="49350" lIns="49350" spcFirstLastPara="1" rIns="49350" wrap="square" tIns="49350">
              <a:noAutofit/>
            </a:bodyPr>
            <a:lstStyle/>
            <a:p>
              <a:pPr indent="0" lvl="0" marL="0" marR="0" rtl="0" algn="ctr">
                <a:lnSpc>
                  <a:spcPct val="147722"/>
                </a:lnSpc>
                <a:spcBef>
                  <a:spcPts val="0"/>
                </a:spcBef>
                <a:spcAft>
                  <a:spcPts val="0"/>
                </a:spcAft>
                <a:buNone/>
              </a:pPr>
              <a:r>
                <a:t/>
              </a:r>
              <a:endParaRPr b="0" i="0" sz="1748" u="none" cap="none" strike="noStrike">
                <a:solidFill>
                  <a:schemeClr val="dk1"/>
                </a:solidFill>
                <a:latin typeface="Calibri"/>
                <a:ea typeface="Calibri"/>
                <a:cs typeface="Calibri"/>
                <a:sym typeface="Calibri"/>
              </a:endParaRPr>
            </a:p>
          </p:txBody>
        </p:sp>
      </p:grpSp>
      <p:grpSp>
        <p:nvGrpSpPr>
          <p:cNvPr id="154" name="Google Shape;154;p18"/>
          <p:cNvGrpSpPr/>
          <p:nvPr/>
        </p:nvGrpSpPr>
        <p:grpSpPr>
          <a:xfrm>
            <a:off x="12014448" y="5612429"/>
            <a:ext cx="5489141" cy="4259598"/>
            <a:chOff x="0" y="-38100"/>
            <a:chExt cx="1488298" cy="1254779"/>
          </a:xfrm>
        </p:grpSpPr>
        <p:sp>
          <p:nvSpPr>
            <p:cNvPr id="155" name="Google Shape;155;p18"/>
            <p:cNvSpPr/>
            <p:nvPr/>
          </p:nvSpPr>
          <p:spPr>
            <a:xfrm>
              <a:off x="0" y="0"/>
              <a:ext cx="1488298" cy="1216679"/>
            </a:xfrm>
            <a:custGeom>
              <a:rect b="b" l="l" r="r" t="t"/>
              <a:pathLst>
                <a:path extrusionOk="0" h="1216679" w="1488298">
                  <a:moveTo>
                    <a:pt x="1488298" y="27401"/>
                  </a:moveTo>
                  <a:lnTo>
                    <a:pt x="1488298" y="1189278"/>
                  </a:lnTo>
                  <a:cubicBezTo>
                    <a:pt x="1488298" y="1196545"/>
                    <a:pt x="1485412" y="1203515"/>
                    <a:pt x="1480273" y="1208654"/>
                  </a:cubicBezTo>
                  <a:cubicBezTo>
                    <a:pt x="1475134" y="1213792"/>
                    <a:pt x="1468165" y="1216679"/>
                    <a:pt x="1460898" y="1216679"/>
                  </a:cubicBezTo>
                  <a:lnTo>
                    <a:pt x="27401" y="1216679"/>
                  </a:lnTo>
                  <a:cubicBezTo>
                    <a:pt x="20134" y="1216679"/>
                    <a:pt x="13164" y="1213792"/>
                    <a:pt x="8025" y="1208654"/>
                  </a:cubicBezTo>
                  <a:cubicBezTo>
                    <a:pt x="2887" y="1203515"/>
                    <a:pt x="0" y="1196545"/>
                    <a:pt x="0" y="1189278"/>
                  </a:cubicBezTo>
                  <a:lnTo>
                    <a:pt x="0" y="27401"/>
                  </a:lnTo>
                  <a:cubicBezTo>
                    <a:pt x="0" y="20134"/>
                    <a:pt x="2887" y="13164"/>
                    <a:pt x="8025" y="8025"/>
                  </a:cubicBezTo>
                  <a:cubicBezTo>
                    <a:pt x="13164" y="2887"/>
                    <a:pt x="20134" y="0"/>
                    <a:pt x="27401" y="0"/>
                  </a:cubicBezTo>
                  <a:lnTo>
                    <a:pt x="1460898" y="0"/>
                  </a:lnTo>
                  <a:cubicBezTo>
                    <a:pt x="1476031" y="0"/>
                    <a:pt x="1488298" y="12268"/>
                    <a:pt x="1488298" y="27401"/>
                  </a:cubicBezTo>
                  <a:close/>
                </a:path>
              </a:pathLst>
            </a:custGeom>
            <a:solidFill>
              <a:srgbClr val="B7D0DB"/>
            </a:solidFill>
            <a:ln>
              <a:noFill/>
            </a:ln>
          </p:spPr>
          <p:txBody>
            <a:bodyPr anchorCtr="0" anchor="ctr" bIns="88800" lIns="88800" spcFirstLastPara="1" rIns="88800" wrap="square" tIns="88800">
              <a:noAutofit/>
            </a:bodyPr>
            <a:lstStyle/>
            <a:p>
              <a:pPr indent="0" lvl="0" marL="0" rtl="0" algn="l">
                <a:spcBef>
                  <a:spcPts val="0"/>
                </a:spcBef>
                <a:spcAft>
                  <a:spcPts val="0"/>
                </a:spcAft>
                <a:buNone/>
              </a:pPr>
              <a:r>
                <a:t/>
              </a:r>
              <a:endParaRPr/>
            </a:p>
          </p:txBody>
        </p:sp>
        <p:sp>
          <p:nvSpPr>
            <p:cNvPr id="156" name="Google Shape;156;p18"/>
            <p:cNvSpPr txBox="1"/>
            <p:nvPr/>
          </p:nvSpPr>
          <p:spPr>
            <a:xfrm>
              <a:off x="0" y="-38100"/>
              <a:ext cx="1488298" cy="1254779"/>
            </a:xfrm>
            <a:prstGeom prst="rect">
              <a:avLst/>
            </a:prstGeom>
            <a:noFill/>
            <a:ln>
              <a:noFill/>
            </a:ln>
          </p:spPr>
          <p:txBody>
            <a:bodyPr anchorCtr="0" anchor="ctr" bIns="49350" lIns="49350" spcFirstLastPara="1" rIns="49350" wrap="square" tIns="49350">
              <a:noAutofit/>
            </a:bodyPr>
            <a:lstStyle/>
            <a:p>
              <a:pPr indent="0" lvl="0" marL="0" marR="0" rtl="0" algn="ctr">
                <a:lnSpc>
                  <a:spcPct val="147722"/>
                </a:lnSpc>
                <a:spcBef>
                  <a:spcPts val="0"/>
                </a:spcBef>
                <a:spcAft>
                  <a:spcPts val="0"/>
                </a:spcAft>
                <a:buNone/>
              </a:pPr>
              <a:r>
                <a:t/>
              </a:r>
              <a:endParaRPr b="0" i="0" sz="1748" u="none" cap="none" strike="noStrike">
                <a:solidFill>
                  <a:schemeClr val="dk1"/>
                </a:solidFill>
                <a:latin typeface="Calibri"/>
                <a:ea typeface="Calibri"/>
                <a:cs typeface="Calibri"/>
                <a:sym typeface="Calibri"/>
              </a:endParaRPr>
            </a:p>
          </p:txBody>
        </p:sp>
      </p:grpSp>
      <p:sp>
        <p:nvSpPr>
          <p:cNvPr id="157" name="Google Shape;157;p18"/>
          <p:cNvSpPr txBox="1"/>
          <p:nvPr/>
        </p:nvSpPr>
        <p:spPr>
          <a:xfrm>
            <a:off x="7045107" y="4223974"/>
            <a:ext cx="4029600" cy="8967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lang="en-US" sz="2427">
                <a:solidFill>
                  <a:srgbClr val="292929"/>
                </a:solidFill>
                <a:latin typeface="Assistant"/>
                <a:ea typeface="Assistant"/>
                <a:cs typeface="Assistant"/>
                <a:sym typeface="Assistant"/>
              </a:rPr>
              <a:t>Convert PDF to Image using pdf2image</a:t>
            </a:r>
            <a:endParaRPr sz="1359"/>
          </a:p>
        </p:txBody>
      </p:sp>
      <p:sp>
        <p:nvSpPr>
          <p:cNvPr id="158" name="Google Shape;158;p18"/>
          <p:cNvSpPr txBox="1"/>
          <p:nvPr/>
        </p:nvSpPr>
        <p:spPr>
          <a:xfrm>
            <a:off x="1288661" y="8151134"/>
            <a:ext cx="4029600" cy="14199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lang="en-US" sz="2427">
                <a:solidFill>
                  <a:srgbClr val="292929"/>
                </a:solidFill>
                <a:latin typeface="Assistant"/>
                <a:ea typeface="Assistant"/>
                <a:cs typeface="Assistant"/>
                <a:sym typeface="Assistant"/>
              </a:rPr>
              <a:t>The extracted and structured information is stored in MySQL Database</a:t>
            </a:r>
            <a:endParaRPr sz="1359"/>
          </a:p>
        </p:txBody>
      </p:sp>
      <p:sp>
        <p:nvSpPr>
          <p:cNvPr id="159" name="Google Shape;159;p18"/>
          <p:cNvSpPr txBox="1"/>
          <p:nvPr/>
        </p:nvSpPr>
        <p:spPr>
          <a:xfrm>
            <a:off x="12761359" y="8151134"/>
            <a:ext cx="4029600" cy="14199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lang="en-US" sz="2427">
                <a:solidFill>
                  <a:srgbClr val="292929"/>
                </a:solidFill>
                <a:latin typeface="Assistant"/>
                <a:ea typeface="Assistant"/>
                <a:cs typeface="Assistant"/>
                <a:sym typeface="Assistant"/>
              </a:rPr>
              <a:t>Google Tesseract reads the preprocessed image and extracts all the text content</a:t>
            </a:r>
            <a:endParaRPr sz="1359"/>
          </a:p>
        </p:txBody>
      </p:sp>
      <p:grpSp>
        <p:nvGrpSpPr>
          <p:cNvPr id="160" name="Google Shape;160;p18"/>
          <p:cNvGrpSpPr/>
          <p:nvPr/>
        </p:nvGrpSpPr>
        <p:grpSpPr>
          <a:xfrm>
            <a:off x="6298357" y="5784123"/>
            <a:ext cx="5489148" cy="4087898"/>
            <a:chOff x="0" y="-38100"/>
            <a:chExt cx="1488300" cy="1204200"/>
          </a:xfrm>
        </p:grpSpPr>
        <p:sp>
          <p:nvSpPr>
            <p:cNvPr id="161" name="Google Shape;161;p18"/>
            <p:cNvSpPr/>
            <p:nvPr/>
          </p:nvSpPr>
          <p:spPr>
            <a:xfrm>
              <a:off x="0" y="0"/>
              <a:ext cx="1488298" cy="1165979"/>
            </a:xfrm>
            <a:custGeom>
              <a:rect b="b" l="l" r="r" t="t"/>
              <a:pathLst>
                <a:path extrusionOk="0" h="1165979" w="1488298">
                  <a:moveTo>
                    <a:pt x="1488298" y="27401"/>
                  </a:moveTo>
                  <a:lnTo>
                    <a:pt x="1488298" y="1138578"/>
                  </a:lnTo>
                  <a:cubicBezTo>
                    <a:pt x="1488298" y="1145845"/>
                    <a:pt x="1485412" y="1152815"/>
                    <a:pt x="1480273" y="1157953"/>
                  </a:cubicBezTo>
                  <a:cubicBezTo>
                    <a:pt x="1475134" y="1163092"/>
                    <a:pt x="1468165" y="1165979"/>
                    <a:pt x="1460898" y="1165979"/>
                  </a:cubicBezTo>
                  <a:lnTo>
                    <a:pt x="27401" y="1165979"/>
                  </a:lnTo>
                  <a:cubicBezTo>
                    <a:pt x="20134" y="1165979"/>
                    <a:pt x="13164" y="1163092"/>
                    <a:pt x="8025" y="1157953"/>
                  </a:cubicBezTo>
                  <a:cubicBezTo>
                    <a:pt x="2887" y="1152815"/>
                    <a:pt x="0" y="1145845"/>
                    <a:pt x="0" y="1138578"/>
                  </a:cubicBezTo>
                  <a:lnTo>
                    <a:pt x="0" y="27401"/>
                  </a:lnTo>
                  <a:cubicBezTo>
                    <a:pt x="0" y="20134"/>
                    <a:pt x="2887" y="13164"/>
                    <a:pt x="8025" y="8025"/>
                  </a:cubicBezTo>
                  <a:cubicBezTo>
                    <a:pt x="13164" y="2887"/>
                    <a:pt x="20134" y="0"/>
                    <a:pt x="27401" y="0"/>
                  </a:cubicBezTo>
                  <a:lnTo>
                    <a:pt x="1460898" y="0"/>
                  </a:lnTo>
                  <a:cubicBezTo>
                    <a:pt x="1476031" y="0"/>
                    <a:pt x="1488298" y="12268"/>
                    <a:pt x="1488298" y="27401"/>
                  </a:cubicBezTo>
                  <a:close/>
                </a:path>
              </a:pathLst>
            </a:custGeom>
            <a:solidFill>
              <a:srgbClr val="CEDBB7"/>
            </a:solidFill>
            <a:ln>
              <a:noFill/>
            </a:ln>
          </p:spPr>
          <p:txBody>
            <a:bodyPr anchorCtr="0" anchor="ctr" bIns="88800" lIns="88800" spcFirstLastPara="1" rIns="88800" wrap="square" tIns="88800">
              <a:noAutofit/>
            </a:bodyPr>
            <a:lstStyle/>
            <a:p>
              <a:pPr indent="0" lvl="0" marL="0" rtl="0" algn="l">
                <a:spcBef>
                  <a:spcPts val="0"/>
                </a:spcBef>
                <a:spcAft>
                  <a:spcPts val="0"/>
                </a:spcAft>
                <a:buNone/>
              </a:pPr>
              <a:r>
                <a:t/>
              </a:r>
              <a:endParaRPr/>
            </a:p>
          </p:txBody>
        </p:sp>
        <p:sp>
          <p:nvSpPr>
            <p:cNvPr id="162" name="Google Shape;162;p18"/>
            <p:cNvSpPr txBox="1"/>
            <p:nvPr/>
          </p:nvSpPr>
          <p:spPr>
            <a:xfrm>
              <a:off x="0" y="-38100"/>
              <a:ext cx="1488300" cy="1204200"/>
            </a:xfrm>
            <a:prstGeom prst="rect">
              <a:avLst/>
            </a:prstGeom>
            <a:noFill/>
            <a:ln>
              <a:noFill/>
            </a:ln>
          </p:spPr>
          <p:txBody>
            <a:bodyPr anchorCtr="0" anchor="ctr" bIns="49350" lIns="49350" spcFirstLastPara="1" rIns="49350" wrap="square" tIns="49350">
              <a:noAutofit/>
            </a:bodyPr>
            <a:lstStyle/>
            <a:p>
              <a:pPr indent="0" lvl="0" marL="0" marR="0" rtl="0" algn="ctr">
                <a:lnSpc>
                  <a:spcPct val="147722"/>
                </a:lnSpc>
                <a:spcBef>
                  <a:spcPts val="0"/>
                </a:spcBef>
                <a:spcAft>
                  <a:spcPts val="0"/>
                </a:spcAft>
                <a:buNone/>
              </a:pPr>
              <a:r>
                <a:t/>
              </a:r>
              <a:endParaRPr b="0" i="0" sz="1748" u="none" cap="none" strike="noStrike">
                <a:solidFill>
                  <a:schemeClr val="dk1"/>
                </a:solidFill>
                <a:latin typeface="Calibri"/>
                <a:ea typeface="Calibri"/>
                <a:cs typeface="Calibri"/>
                <a:sym typeface="Calibri"/>
              </a:endParaRPr>
            </a:p>
          </p:txBody>
        </p:sp>
      </p:grpSp>
      <p:grpSp>
        <p:nvGrpSpPr>
          <p:cNvPr id="163" name="Google Shape;163;p18"/>
          <p:cNvGrpSpPr/>
          <p:nvPr/>
        </p:nvGrpSpPr>
        <p:grpSpPr>
          <a:xfrm>
            <a:off x="582250" y="1052392"/>
            <a:ext cx="5489148" cy="4260009"/>
            <a:chOff x="0" y="-38100"/>
            <a:chExt cx="1488300" cy="1254900"/>
          </a:xfrm>
        </p:grpSpPr>
        <p:sp>
          <p:nvSpPr>
            <p:cNvPr id="164" name="Google Shape;164;p18"/>
            <p:cNvSpPr/>
            <p:nvPr/>
          </p:nvSpPr>
          <p:spPr>
            <a:xfrm>
              <a:off x="0" y="0"/>
              <a:ext cx="1488298" cy="1216679"/>
            </a:xfrm>
            <a:custGeom>
              <a:rect b="b" l="l" r="r" t="t"/>
              <a:pathLst>
                <a:path extrusionOk="0" h="1216679" w="1488298">
                  <a:moveTo>
                    <a:pt x="1488298" y="27401"/>
                  </a:moveTo>
                  <a:lnTo>
                    <a:pt x="1488298" y="1189278"/>
                  </a:lnTo>
                  <a:cubicBezTo>
                    <a:pt x="1488298" y="1196545"/>
                    <a:pt x="1485412" y="1203515"/>
                    <a:pt x="1480273" y="1208654"/>
                  </a:cubicBezTo>
                  <a:cubicBezTo>
                    <a:pt x="1475134" y="1213792"/>
                    <a:pt x="1468165" y="1216679"/>
                    <a:pt x="1460898" y="1216679"/>
                  </a:cubicBezTo>
                  <a:lnTo>
                    <a:pt x="27401" y="1216679"/>
                  </a:lnTo>
                  <a:cubicBezTo>
                    <a:pt x="20134" y="1216679"/>
                    <a:pt x="13164" y="1213792"/>
                    <a:pt x="8025" y="1208654"/>
                  </a:cubicBezTo>
                  <a:cubicBezTo>
                    <a:pt x="2887" y="1203515"/>
                    <a:pt x="0" y="1196545"/>
                    <a:pt x="0" y="1189278"/>
                  </a:cubicBezTo>
                  <a:lnTo>
                    <a:pt x="0" y="27401"/>
                  </a:lnTo>
                  <a:cubicBezTo>
                    <a:pt x="0" y="20134"/>
                    <a:pt x="2887" y="13164"/>
                    <a:pt x="8025" y="8025"/>
                  </a:cubicBezTo>
                  <a:cubicBezTo>
                    <a:pt x="13164" y="2887"/>
                    <a:pt x="20134" y="0"/>
                    <a:pt x="27401" y="0"/>
                  </a:cubicBezTo>
                  <a:lnTo>
                    <a:pt x="1460898" y="0"/>
                  </a:lnTo>
                  <a:cubicBezTo>
                    <a:pt x="1476031" y="0"/>
                    <a:pt x="1488298" y="12268"/>
                    <a:pt x="1488298" y="27401"/>
                  </a:cubicBezTo>
                  <a:close/>
                </a:path>
              </a:pathLst>
            </a:custGeom>
            <a:solidFill>
              <a:srgbClr val="C8C6E6"/>
            </a:solidFill>
            <a:ln>
              <a:noFill/>
            </a:ln>
          </p:spPr>
          <p:txBody>
            <a:bodyPr anchorCtr="0" anchor="ctr" bIns="88800" lIns="88800" spcFirstLastPara="1" rIns="88800" wrap="square" tIns="88800">
              <a:noAutofit/>
            </a:bodyPr>
            <a:lstStyle/>
            <a:p>
              <a:pPr indent="0" lvl="0" marL="0" rtl="0" algn="l">
                <a:spcBef>
                  <a:spcPts val="0"/>
                </a:spcBef>
                <a:spcAft>
                  <a:spcPts val="0"/>
                </a:spcAft>
                <a:buNone/>
              </a:pPr>
              <a:r>
                <a:t/>
              </a:r>
              <a:endParaRPr/>
            </a:p>
          </p:txBody>
        </p:sp>
        <p:sp>
          <p:nvSpPr>
            <p:cNvPr id="165" name="Google Shape;165;p18"/>
            <p:cNvSpPr txBox="1"/>
            <p:nvPr/>
          </p:nvSpPr>
          <p:spPr>
            <a:xfrm>
              <a:off x="0" y="-38100"/>
              <a:ext cx="1488300" cy="1254900"/>
            </a:xfrm>
            <a:prstGeom prst="rect">
              <a:avLst/>
            </a:prstGeom>
            <a:noFill/>
            <a:ln>
              <a:noFill/>
            </a:ln>
          </p:spPr>
          <p:txBody>
            <a:bodyPr anchorCtr="0" anchor="ctr" bIns="49350" lIns="49350" spcFirstLastPara="1" rIns="49350" wrap="square" tIns="49350">
              <a:noAutofit/>
            </a:bodyPr>
            <a:lstStyle/>
            <a:p>
              <a:pPr indent="0" lvl="0" marL="0" marR="0" rtl="0" algn="ctr">
                <a:lnSpc>
                  <a:spcPct val="147722"/>
                </a:lnSpc>
                <a:spcBef>
                  <a:spcPts val="0"/>
                </a:spcBef>
                <a:spcAft>
                  <a:spcPts val="0"/>
                </a:spcAft>
                <a:buNone/>
              </a:pPr>
              <a:r>
                <a:t/>
              </a:r>
              <a:endParaRPr b="0" i="0" sz="1748" u="none" cap="none" strike="noStrike">
                <a:solidFill>
                  <a:schemeClr val="dk1"/>
                </a:solidFill>
                <a:latin typeface="Calibri"/>
                <a:ea typeface="Calibri"/>
                <a:cs typeface="Calibri"/>
                <a:sym typeface="Calibri"/>
              </a:endParaRPr>
            </a:p>
          </p:txBody>
        </p:sp>
      </p:grpSp>
      <p:grpSp>
        <p:nvGrpSpPr>
          <p:cNvPr id="166" name="Google Shape;166;p18"/>
          <p:cNvGrpSpPr/>
          <p:nvPr/>
        </p:nvGrpSpPr>
        <p:grpSpPr>
          <a:xfrm>
            <a:off x="12014400" y="1052400"/>
            <a:ext cx="5489148" cy="4260009"/>
            <a:chOff x="0" y="-38100"/>
            <a:chExt cx="1488300" cy="1254900"/>
          </a:xfrm>
        </p:grpSpPr>
        <p:sp>
          <p:nvSpPr>
            <p:cNvPr id="167" name="Google Shape;167;p18"/>
            <p:cNvSpPr/>
            <p:nvPr/>
          </p:nvSpPr>
          <p:spPr>
            <a:xfrm>
              <a:off x="0" y="0"/>
              <a:ext cx="1488298" cy="1216679"/>
            </a:xfrm>
            <a:custGeom>
              <a:rect b="b" l="l" r="r" t="t"/>
              <a:pathLst>
                <a:path extrusionOk="0" h="1216679" w="1488298">
                  <a:moveTo>
                    <a:pt x="1488298" y="27401"/>
                  </a:moveTo>
                  <a:lnTo>
                    <a:pt x="1488298" y="1189278"/>
                  </a:lnTo>
                  <a:cubicBezTo>
                    <a:pt x="1488298" y="1196545"/>
                    <a:pt x="1485412" y="1203515"/>
                    <a:pt x="1480273" y="1208654"/>
                  </a:cubicBezTo>
                  <a:cubicBezTo>
                    <a:pt x="1475134" y="1213792"/>
                    <a:pt x="1468165" y="1216679"/>
                    <a:pt x="1460898" y="1216679"/>
                  </a:cubicBezTo>
                  <a:lnTo>
                    <a:pt x="27401" y="1216679"/>
                  </a:lnTo>
                  <a:cubicBezTo>
                    <a:pt x="20134" y="1216679"/>
                    <a:pt x="13164" y="1213792"/>
                    <a:pt x="8025" y="1208654"/>
                  </a:cubicBezTo>
                  <a:cubicBezTo>
                    <a:pt x="2887" y="1203515"/>
                    <a:pt x="0" y="1196545"/>
                    <a:pt x="0" y="1189278"/>
                  </a:cubicBezTo>
                  <a:lnTo>
                    <a:pt x="0" y="27401"/>
                  </a:lnTo>
                  <a:cubicBezTo>
                    <a:pt x="0" y="20134"/>
                    <a:pt x="2887" y="13164"/>
                    <a:pt x="8025" y="8025"/>
                  </a:cubicBezTo>
                  <a:cubicBezTo>
                    <a:pt x="13164" y="2887"/>
                    <a:pt x="20134" y="0"/>
                    <a:pt x="27401" y="0"/>
                  </a:cubicBezTo>
                  <a:lnTo>
                    <a:pt x="1460898" y="0"/>
                  </a:lnTo>
                  <a:cubicBezTo>
                    <a:pt x="1476031" y="0"/>
                    <a:pt x="1488298" y="12268"/>
                    <a:pt x="1488298" y="27401"/>
                  </a:cubicBezTo>
                  <a:close/>
                </a:path>
              </a:pathLst>
            </a:custGeom>
            <a:solidFill>
              <a:srgbClr val="B7D0DB"/>
            </a:solidFill>
            <a:ln>
              <a:noFill/>
            </a:ln>
          </p:spPr>
          <p:txBody>
            <a:bodyPr anchorCtr="0" anchor="ctr" bIns="88800" lIns="88800" spcFirstLastPara="1" rIns="88800" wrap="square" tIns="88800">
              <a:noAutofit/>
            </a:bodyPr>
            <a:lstStyle/>
            <a:p>
              <a:pPr indent="0" lvl="0" marL="0" rtl="0" algn="l">
                <a:spcBef>
                  <a:spcPts val="0"/>
                </a:spcBef>
                <a:spcAft>
                  <a:spcPts val="0"/>
                </a:spcAft>
                <a:buNone/>
              </a:pPr>
              <a:r>
                <a:t/>
              </a:r>
              <a:endParaRPr/>
            </a:p>
          </p:txBody>
        </p:sp>
        <p:sp>
          <p:nvSpPr>
            <p:cNvPr id="168" name="Google Shape;168;p18"/>
            <p:cNvSpPr txBox="1"/>
            <p:nvPr/>
          </p:nvSpPr>
          <p:spPr>
            <a:xfrm>
              <a:off x="0" y="-38100"/>
              <a:ext cx="1488300" cy="1254900"/>
            </a:xfrm>
            <a:prstGeom prst="rect">
              <a:avLst/>
            </a:prstGeom>
            <a:noFill/>
            <a:ln>
              <a:noFill/>
            </a:ln>
          </p:spPr>
          <p:txBody>
            <a:bodyPr anchorCtr="0" anchor="ctr" bIns="49350" lIns="49350" spcFirstLastPara="1" rIns="49350" wrap="square" tIns="49350">
              <a:noAutofit/>
            </a:bodyPr>
            <a:lstStyle/>
            <a:p>
              <a:pPr indent="0" lvl="0" marL="0" marR="0" rtl="0" algn="ctr">
                <a:lnSpc>
                  <a:spcPct val="147722"/>
                </a:lnSpc>
                <a:spcBef>
                  <a:spcPts val="0"/>
                </a:spcBef>
                <a:spcAft>
                  <a:spcPts val="0"/>
                </a:spcAft>
                <a:buNone/>
              </a:pPr>
              <a:r>
                <a:t/>
              </a:r>
              <a:endParaRPr b="0" i="0" sz="1748" u="none" cap="none" strike="noStrike">
                <a:solidFill>
                  <a:schemeClr val="dk1"/>
                </a:solidFill>
                <a:latin typeface="Calibri"/>
                <a:ea typeface="Calibri"/>
                <a:cs typeface="Calibri"/>
                <a:sym typeface="Calibri"/>
              </a:endParaRPr>
            </a:p>
          </p:txBody>
        </p:sp>
      </p:grpSp>
      <p:sp>
        <p:nvSpPr>
          <p:cNvPr id="169" name="Google Shape;169;p18"/>
          <p:cNvSpPr txBox="1"/>
          <p:nvPr/>
        </p:nvSpPr>
        <p:spPr>
          <a:xfrm>
            <a:off x="6837000" y="258425"/>
            <a:ext cx="4422300" cy="692700"/>
          </a:xfrm>
          <a:prstGeom prst="rect">
            <a:avLst/>
          </a:prstGeom>
          <a:noFill/>
          <a:ln>
            <a:noFill/>
          </a:ln>
        </p:spPr>
        <p:txBody>
          <a:bodyPr anchorCtr="0" anchor="t" bIns="0" lIns="0" spcFirstLastPara="1" rIns="0" wrap="square" tIns="0">
            <a:spAutoFit/>
          </a:bodyPr>
          <a:lstStyle/>
          <a:p>
            <a:pPr indent="0" lvl="0" marL="0" marR="0" rtl="0" algn="ctr">
              <a:lnSpc>
                <a:spcPct val="89999"/>
              </a:lnSpc>
              <a:spcBef>
                <a:spcPts val="0"/>
              </a:spcBef>
              <a:spcAft>
                <a:spcPts val="0"/>
              </a:spcAft>
              <a:buNone/>
            </a:pPr>
            <a:r>
              <a:rPr b="1" lang="en-US" sz="5000">
                <a:latin typeface="Julius Sans One"/>
                <a:ea typeface="Julius Sans One"/>
                <a:cs typeface="Julius Sans One"/>
                <a:sym typeface="Julius Sans One"/>
              </a:rPr>
              <a:t>Workflow</a:t>
            </a:r>
            <a:endParaRPr b="1" sz="5000">
              <a:latin typeface="Julius Sans One"/>
              <a:ea typeface="Julius Sans One"/>
              <a:cs typeface="Julius Sans One"/>
              <a:sym typeface="Julius Sans One"/>
            </a:endParaRPr>
          </a:p>
        </p:txBody>
      </p:sp>
      <p:sp>
        <p:nvSpPr>
          <p:cNvPr id="170" name="Google Shape;170;p18"/>
          <p:cNvSpPr/>
          <p:nvPr/>
        </p:nvSpPr>
        <p:spPr>
          <a:xfrm>
            <a:off x="5736400" y="3053500"/>
            <a:ext cx="963600" cy="681900"/>
          </a:xfrm>
          <a:prstGeom prst="rightArrow">
            <a:avLst>
              <a:gd fmla="val 50000" name="adj1"/>
              <a:gd fmla="val 50000" name="adj2"/>
            </a:avLst>
          </a:prstGeom>
          <a:solidFill>
            <a:schemeClr val="accent5"/>
          </a:solidFill>
          <a:ln cap="flat" cmpd="sng" w="9525">
            <a:solidFill>
              <a:srgbClr val="CEDB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1" name="Google Shape;171;p18"/>
          <p:cNvSpPr/>
          <p:nvPr/>
        </p:nvSpPr>
        <p:spPr>
          <a:xfrm>
            <a:off x="11565925" y="3053500"/>
            <a:ext cx="963600" cy="681900"/>
          </a:xfrm>
          <a:prstGeom prst="rightArrow">
            <a:avLst>
              <a:gd fmla="val 50000" name="adj1"/>
              <a:gd fmla="val 50000" name="adj2"/>
            </a:avLst>
          </a:prstGeom>
          <a:solidFill>
            <a:schemeClr val="accent5"/>
          </a:solidFill>
          <a:ln cap="flat" cmpd="sng" w="9525">
            <a:solidFill>
              <a:srgbClr val="CEDB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2" name="Google Shape;172;p18"/>
          <p:cNvSpPr/>
          <p:nvPr/>
        </p:nvSpPr>
        <p:spPr>
          <a:xfrm rot="5400000">
            <a:off x="14416098" y="5261514"/>
            <a:ext cx="963600" cy="681900"/>
          </a:xfrm>
          <a:prstGeom prst="rightArrow">
            <a:avLst>
              <a:gd fmla="val 50000" name="adj1"/>
              <a:gd fmla="val 50000" name="adj2"/>
            </a:avLst>
          </a:prstGeom>
          <a:solidFill>
            <a:schemeClr val="accent5"/>
          </a:solidFill>
          <a:ln cap="flat" cmpd="sng" w="9525">
            <a:solidFill>
              <a:srgbClr val="CEDB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3" name="Google Shape;173;p18"/>
          <p:cNvSpPr/>
          <p:nvPr/>
        </p:nvSpPr>
        <p:spPr>
          <a:xfrm rot="10800000">
            <a:off x="11565925" y="7606325"/>
            <a:ext cx="963600" cy="681900"/>
          </a:xfrm>
          <a:prstGeom prst="rightArrow">
            <a:avLst>
              <a:gd fmla="val 50000" name="adj1"/>
              <a:gd fmla="val 50000" name="adj2"/>
            </a:avLst>
          </a:prstGeom>
          <a:solidFill>
            <a:schemeClr val="accent5"/>
          </a:solidFill>
          <a:ln cap="flat" cmpd="sng" w="9525">
            <a:solidFill>
              <a:srgbClr val="CEDB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4" name="Google Shape;174;p18"/>
          <p:cNvSpPr/>
          <p:nvPr/>
        </p:nvSpPr>
        <p:spPr>
          <a:xfrm rot="10800000">
            <a:off x="5736400" y="7606325"/>
            <a:ext cx="963600" cy="681900"/>
          </a:xfrm>
          <a:prstGeom prst="rightArrow">
            <a:avLst>
              <a:gd fmla="val 50000" name="adj1"/>
              <a:gd fmla="val 50000" name="adj2"/>
            </a:avLst>
          </a:prstGeom>
          <a:solidFill>
            <a:schemeClr val="accent5"/>
          </a:solidFill>
          <a:ln cap="flat" cmpd="sng" w="9525">
            <a:solidFill>
              <a:srgbClr val="CEDB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5" name="Google Shape;175;p18"/>
          <p:cNvSpPr txBox="1"/>
          <p:nvPr/>
        </p:nvSpPr>
        <p:spPr>
          <a:xfrm>
            <a:off x="1294907" y="3564149"/>
            <a:ext cx="4029600" cy="14199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lang="en-US" sz="2427">
                <a:solidFill>
                  <a:srgbClr val="292929"/>
                </a:solidFill>
                <a:latin typeface="Assistant"/>
                <a:ea typeface="Assistant"/>
                <a:cs typeface="Assistant"/>
                <a:sym typeface="Assistant"/>
              </a:rPr>
              <a:t> FastAPI backend receives a PDF prescription/patient _data  file through Streamlit frontend</a:t>
            </a:r>
            <a:endParaRPr sz="2427">
              <a:solidFill>
                <a:srgbClr val="292929"/>
              </a:solidFill>
              <a:latin typeface="Assistant"/>
              <a:ea typeface="Assistant"/>
              <a:cs typeface="Assistant"/>
              <a:sym typeface="Assistant"/>
            </a:endParaRPr>
          </a:p>
        </p:txBody>
      </p:sp>
      <p:sp>
        <p:nvSpPr>
          <p:cNvPr id="176" name="Google Shape;176;p18"/>
          <p:cNvSpPr txBox="1"/>
          <p:nvPr/>
        </p:nvSpPr>
        <p:spPr>
          <a:xfrm>
            <a:off x="12883107" y="3564149"/>
            <a:ext cx="4029600" cy="14199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lang="en-US" sz="2427">
                <a:solidFill>
                  <a:srgbClr val="292929"/>
                </a:solidFill>
                <a:latin typeface="Assistant"/>
                <a:ea typeface="Assistant"/>
                <a:cs typeface="Assistant"/>
                <a:sym typeface="Assistant"/>
              </a:rPr>
              <a:t>The image is cleaned and enhanced using OpenCV to make the text clearer for OCR</a:t>
            </a:r>
            <a:endParaRPr sz="1359"/>
          </a:p>
        </p:txBody>
      </p:sp>
      <p:sp>
        <p:nvSpPr>
          <p:cNvPr id="177" name="Google Shape;177;p18"/>
          <p:cNvSpPr txBox="1"/>
          <p:nvPr/>
        </p:nvSpPr>
        <p:spPr>
          <a:xfrm>
            <a:off x="7118157" y="7606324"/>
            <a:ext cx="4029600" cy="19431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lang="en-US" sz="2427">
                <a:solidFill>
                  <a:srgbClr val="292929"/>
                </a:solidFill>
                <a:latin typeface="Assistant"/>
                <a:ea typeface="Assistant"/>
                <a:cs typeface="Assistant"/>
                <a:sym typeface="Assistant"/>
              </a:rPr>
              <a:t>Specific data like patient name, address, medicines etc are identified and structured using RegEx patterns.</a:t>
            </a:r>
            <a:endParaRPr sz="1359"/>
          </a:p>
        </p:txBody>
      </p:sp>
      <p:pic>
        <p:nvPicPr>
          <p:cNvPr id="178" name="Google Shape;178;p18"/>
          <p:cNvPicPr preferRelativeResize="0"/>
          <p:nvPr/>
        </p:nvPicPr>
        <p:blipFill>
          <a:blip r:embed="rId3">
            <a:alphaModFix/>
          </a:blip>
          <a:stretch>
            <a:fillRect/>
          </a:stretch>
        </p:blipFill>
        <p:spPr>
          <a:xfrm>
            <a:off x="1538025" y="1699525"/>
            <a:ext cx="3353475" cy="1583200"/>
          </a:xfrm>
          <a:prstGeom prst="rect">
            <a:avLst/>
          </a:prstGeom>
          <a:noFill/>
          <a:ln>
            <a:noFill/>
          </a:ln>
        </p:spPr>
      </p:pic>
      <p:pic>
        <p:nvPicPr>
          <p:cNvPr id="179" name="Google Shape;179;p18"/>
          <p:cNvPicPr preferRelativeResize="0"/>
          <p:nvPr/>
        </p:nvPicPr>
        <p:blipFill>
          <a:blip r:embed="rId4">
            <a:alphaModFix/>
          </a:blip>
          <a:stretch>
            <a:fillRect/>
          </a:stretch>
        </p:blipFill>
        <p:spPr>
          <a:xfrm>
            <a:off x="7467773" y="1847750"/>
            <a:ext cx="3150262" cy="2220811"/>
          </a:xfrm>
          <a:prstGeom prst="rect">
            <a:avLst/>
          </a:prstGeom>
          <a:noFill/>
          <a:ln>
            <a:noFill/>
          </a:ln>
        </p:spPr>
      </p:pic>
      <p:pic>
        <p:nvPicPr>
          <p:cNvPr id="180" name="Google Shape;180;p18"/>
          <p:cNvPicPr preferRelativeResize="0"/>
          <p:nvPr/>
        </p:nvPicPr>
        <p:blipFill>
          <a:blip r:embed="rId5">
            <a:alphaModFix/>
          </a:blip>
          <a:stretch>
            <a:fillRect/>
          </a:stretch>
        </p:blipFill>
        <p:spPr>
          <a:xfrm>
            <a:off x="13034902" y="1484425"/>
            <a:ext cx="3448147" cy="1943100"/>
          </a:xfrm>
          <a:prstGeom prst="rect">
            <a:avLst/>
          </a:prstGeom>
          <a:noFill/>
          <a:ln>
            <a:noFill/>
          </a:ln>
        </p:spPr>
      </p:pic>
      <p:pic>
        <p:nvPicPr>
          <p:cNvPr id="181" name="Google Shape;181;p18"/>
          <p:cNvPicPr preferRelativeResize="0"/>
          <p:nvPr/>
        </p:nvPicPr>
        <p:blipFill>
          <a:blip r:embed="rId6">
            <a:alphaModFix/>
          </a:blip>
          <a:stretch>
            <a:fillRect/>
          </a:stretch>
        </p:blipFill>
        <p:spPr>
          <a:xfrm>
            <a:off x="13082238" y="6220911"/>
            <a:ext cx="3353475" cy="1485111"/>
          </a:xfrm>
          <a:prstGeom prst="rect">
            <a:avLst/>
          </a:prstGeom>
          <a:noFill/>
          <a:ln>
            <a:noFill/>
          </a:ln>
        </p:spPr>
      </p:pic>
      <p:pic>
        <p:nvPicPr>
          <p:cNvPr id="182" name="Google Shape;182;p18"/>
          <p:cNvPicPr preferRelativeResize="0"/>
          <p:nvPr/>
        </p:nvPicPr>
        <p:blipFill rotWithShape="1">
          <a:blip r:embed="rId7">
            <a:alphaModFix/>
          </a:blip>
          <a:srcRect b="12922" l="0" r="0" t="0"/>
          <a:stretch/>
        </p:blipFill>
        <p:spPr>
          <a:xfrm>
            <a:off x="7312200" y="6220900"/>
            <a:ext cx="3461449" cy="1236375"/>
          </a:xfrm>
          <a:prstGeom prst="rect">
            <a:avLst/>
          </a:prstGeom>
          <a:noFill/>
          <a:ln>
            <a:noFill/>
          </a:ln>
        </p:spPr>
      </p:pic>
      <p:pic>
        <p:nvPicPr>
          <p:cNvPr id="183" name="Google Shape;183;p18"/>
          <p:cNvPicPr preferRelativeResize="0"/>
          <p:nvPr/>
        </p:nvPicPr>
        <p:blipFill>
          <a:blip r:embed="rId8">
            <a:alphaModFix/>
          </a:blip>
          <a:stretch>
            <a:fillRect/>
          </a:stretch>
        </p:blipFill>
        <p:spPr>
          <a:xfrm>
            <a:off x="1112587" y="5900875"/>
            <a:ext cx="4205662" cy="2125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8E8"/>
        </a:solidFill>
      </p:bgPr>
    </p:bg>
    <p:spTree>
      <p:nvGrpSpPr>
        <p:cNvPr id="187" name="Shape 187"/>
        <p:cNvGrpSpPr/>
        <p:nvPr/>
      </p:nvGrpSpPr>
      <p:grpSpPr>
        <a:xfrm>
          <a:off x="0" y="0"/>
          <a:ext cx="0" cy="0"/>
          <a:chOff x="0" y="0"/>
          <a:chExt cx="0" cy="0"/>
        </a:xfrm>
      </p:grpSpPr>
      <p:grpSp>
        <p:nvGrpSpPr>
          <p:cNvPr id="188" name="Google Shape;188;p19"/>
          <p:cNvGrpSpPr/>
          <p:nvPr/>
        </p:nvGrpSpPr>
        <p:grpSpPr>
          <a:xfrm>
            <a:off x="6735853" y="5068800"/>
            <a:ext cx="11036896" cy="4694945"/>
            <a:chOff x="0" y="-38100"/>
            <a:chExt cx="2906837" cy="1236529"/>
          </a:xfrm>
        </p:grpSpPr>
        <p:sp>
          <p:nvSpPr>
            <p:cNvPr id="189" name="Google Shape;189;p19"/>
            <p:cNvSpPr/>
            <p:nvPr/>
          </p:nvSpPr>
          <p:spPr>
            <a:xfrm>
              <a:off x="0" y="0"/>
              <a:ext cx="2906837" cy="1198429"/>
            </a:xfrm>
            <a:custGeom>
              <a:rect b="b" l="l" r="r" t="t"/>
              <a:pathLst>
                <a:path extrusionOk="0" h="1198429" w="2906837">
                  <a:moveTo>
                    <a:pt x="2906837" y="14029"/>
                  </a:moveTo>
                  <a:lnTo>
                    <a:pt x="2906837" y="1184399"/>
                  </a:lnTo>
                  <a:cubicBezTo>
                    <a:pt x="2906837" y="1192147"/>
                    <a:pt x="2900556" y="1198429"/>
                    <a:pt x="2892808" y="1198429"/>
                  </a:cubicBezTo>
                  <a:lnTo>
                    <a:pt x="14029" y="1198429"/>
                  </a:lnTo>
                  <a:cubicBezTo>
                    <a:pt x="6281" y="1198429"/>
                    <a:pt x="0" y="1192147"/>
                    <a:pt x="0" y="1184399"/>
                  </a:cubicBezTo>
                  <a:lnTo>
                    <a:pt x="0" y="14029"/>
                  </a:lnTo>
                  <a:cubicBezTo>
                    <a:pt x="0" y="6281"/>
                    <a:pt x="6281" y="0"/>
                    <a:pt x="14029" y="0"/>
                  </a:cubicBezTo>
                  <a:lnTo>
                    <a:pt x="2892808" y="0"/>
                  </a:lnTo>
                  <a:cubicBezTo>
                    <a:pt x="2900556" y="0"/>
                    <a:pt x="2906837" y="6281"/>
                    <a:pt x="2906837" y="14029"/>
                  </a:cubicBezTo>
                  <a:close/>
                </a:path>
              </a:pathLst>
            </a:custGeom>
            <a:solidFill>
              <a:srgbClr val="B7D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9"/>
            <p:cNvSpPr txBox="1"/>
            <p:nvPr/>
          </p:nvSpPr>
          <p:spPr>
            <a:xfrm>
              <a:off x="0" y="-38100"/>
              <a:ext cx="2906837" cy="123652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91" name="Google Shape;191;p19"/>
          <p:cNvSpPr/>
          <p:nvPr/>
        </p:nvSpPr>
        <p:spPr>
          <a:xfrm>
            <a:off x="7225574" y="5763350"/>
            <a:ext cx="5121900" cy="579300"/>
          </a:xfrm>
          <a:prstGeom prst="roundRect">
            <a:avLst>
              <a:gd fmla="val 50000" name="adj"/>
            </a:avLst>
          </a:prstGeom>
          <a:solidFill>
            <a:srgbClr val="8DB0B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nvGrpSpPr>
          <p:cNvPr id="192" name="Google Shape;192;p19"/>
          <p:cNvGrpSpPr/>
          <p:nvPr/>
        </p:nvGrpSpPr>
        <p:grpSpPr>
          <a:xfrm>
            <a:off x="447702" y="379261"/>
            <a:ext cx="9382786" cy="4500825"/>
            <a:chOff x="0" y="-38100"/>
            <a:chExt cx="2471187" cy="1185402"/>
          </a:xfrm>
        </p:grpSpPr>
        <p:sp>
          <p:nvSpPr>
            <p:cNvPr id="193" name="Google Shape;193;p19"/>
            <p:cNvSpPr/>
            <p:nvPr/>
          </p:nvSpPr>
          <p:spPr>
            <a:xfrm>
              <a:off x="0" y="0"/>
              <a:ext cx="2471187" cy="1147302"/>
            </a:xfrm>
            <a:custGeom>
              <a:rect b="b" l="l" r="r" t="t"/>
              <a:pathLst>
                <a:path extrusionOk="0" h="1147302" w="2471187">
                  <a:moveTo>
                    <a:pt x="2471187" y="16502"/>
                  </a:moveTo>
                  <a:lnTo>
                    <a:pt x="2471187" y="1130800"/>
                  </a:lnTo>
                  <a:cubicBezTo>
                    <a:pt x="2471187" y="1139914"/>
                    <a:pt x="2463798" y="1147302"/>
                    <a:pt x="2454684" y="1147302"/>
                  </a:cubicBezTo>
                  <a:lnTo>
                    <a:pt x="16502" y="1147302"/>
                  </a:lnTo>
                  <a:cubicBezTo>
                    <a:pt x="12126" y="1147302"/>
                    <a:pt x="7928" y="1145564"/>
                    <a:pt x="4833" y="1142469"/>
                  </a:cubicBezTo>
                  <a:cubicBezTo>
                    <a:pt x="1739" y="1139374"/>
                    <a:pt x="0" y="1135177"/>
                    <a:pt x="0" y="1130800"/>
                  </a:cubicBezTo>
                  <a:lnTo>
                    <a:pt x="0" y="16502"/>
                  </a:lnTo>
                  <a:cubicBezTo>
                    <a:pt x="0" y="12126"/>
                    <a:pt x="1739" y="7928"/>
                    <a:pt x="4833" y="4833"/>
                  </a:cubicBezTo>
                  <a:cubicBezTo>
                    <a:pt x="7928" y="1739"/>
                    <a:pt x="12126" y="0"/>
                    <a:pt x="16502" y="0"/>
                  </a:cubicBezTo>
                  <a:lnTo>
                    <a:pt x="2454684" y="0"/>
                  </a:lnTo>
                  <a:cubicBezTo>
                    <a:pt x="2463798" y="0"/>
                    <a:pt x="2471187" y="7388"/>
                    <a:pt x="2471187" y="16502"/>
                  </a:cubicBezTo>
                  <a:close/>
                </a:path>
              </a:pathLst>
            </a:custGeom>
            <a:solidFill>
              <a:srgbClr val="CEDB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94" name="Google Shape;194;p19"/>
            <p:cNvSpPr txBox="1"/>
            <p:nvPr/>
          </p:nvSpPr>
          <p:spPr>
            <a:xfrm>
              <a:off x="0" y="-38100"/>
              <a:ext cx="2471187" cy="118540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1" i="0" sz="1800" u="none" cap="none" strike="noStrike">
                <a:solidFill>
                  <a:schemeClr val="dk1"/>
                </a:solidFill>
                <a:latin typeface="Calibri"/>
                <a:ea typeface="Calibri"/>
                <a:cs typeface="Calibri"/>
                <a:sym typeface="Calibri"/>
              </a:endParaRPr>
            </a:p>
          </p:txBody>
        </p:sp>
      </p:grpSp>
      <p:sp>
        <p:nvSpPr>
          <p:cNvPr id="195" name="Google Shape;195;p19"/>
          <p:cNvSpPr/>
          <p:nvPr/>
        </p:nvSpPr>
        <p:spPr>
          <a:xfrm>
            <a:off x="1158542" y="820400"/>
            <a:ext cx="3629100" cy="579300"/>
          </a:xfrm>
          <a:prstGeom prst="roundRect">
            <a:avLst>
              <a:gd fmla="val 50000" name="adj"/>
            </a:avLst>
          </a:prstGeom>
          <a:solidFill>
            <a:srgbClr val="8C9C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96" name="Google Shape;196;p19"/>
          <p:cNvSpPr txBox="1"/>
          <p:nvPr/>
        </p:nvSpPr>
        <p:spPr>
          <a:xfrm>
            <a:off x="2039653" y="879190"/>
            <a:ext cx="1866900" cy="461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000">
                <a:solidFill>
                  <a:srgbClr val="FFFFFF"/>
                </a:solidFill>
                <a:latin typeface="Assistant Medium"/>
                <a:ea typeface="Assistant Medium"/>
                <a:cs typeface="Assistant Medium"/>
                <a:sym typeface="Assistant Medium"/>
              </a:rPr>
              <a:t>Limitations</a:t>
            </a:r>
            <a:endParaRPr sz="3000">
              <a:latin typeface="Assistant Medium"/>
              <a:ea typeface="Assistant Medium"/>
              <a:cs typeface="Assistant Medium"/>
              <a:sym typeface="Assistant Medium"/>
            </a:endParaRPr>
          </a:p>
        </p:txBody>
      </p:sp>
      <p:sp>
        <p:nvSpPr>
          <p:cNvPr id="197" name="Google Shape;197;p19"/>
          <p:cNvSpPr txBox="1"/>
          <p:nvPr/>
        </p:nvSpPr>
        <p:spPr>
          <a:xfrm>
            <a:off x="8068422" y="5822156"/>
            <a:ext cx="3436200" cy="446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900">
                <a:solidFill>
                  <a:srgbClr val="FFFFFF"/>
                </a:solidFill>
                <a:latin typeface="Assistant Medium"/>
                <a:ea typeface="Assistant Medium"/>
                <a:cs typeface="Assistant Medium"/>
                <a:sym typeface="Assistant Medium"/>
              </a:rPr>
              <a:t>Future Enhancements</a:t>
            </a:r>
            <a:endParaRPr sz="2900">
              <a:latin typeface="Assistant Medium"/>
              <a:ea typeface="Assistant Medium"/>
              <a:cs typeface="Assistant Medium"/>
              <a:sym typeface="Assistant Medium"/>
            </a:endParaRPr>
          </a:p>
        </p:txBody>
      </p:sp>
      <p:sp>
        <p:nvSpPr>
          <p:cNvPr id="198" name="Google Shape;198;p19"/>
          <p:cNvSpPr txBox="1"/>
          <p:nvPr/>
        </p:nvSpPr>
        <p:spPr>
          <a:xfrm>
            <a:off x="7429888" y="6634450"/>
            <a:ext cx="9648900" cy="2538900"/>
          </a:xfrm>
          <a:prstGeom prst="rect">
            <a:avLst/>
          </a:prstGeom>
          <a:noFill/>
          <a:ln>
            <a:noFill/>
          </a:ln>
        </p:spPr>
        <p:txBody>
          <a:bodyPr anchorCtr="0" anchor="t" bIns="0" lIns="0" spcFirstLastPara="1" rIns="0" wrap="square" tIns="0">
            <a:spAutoFit/>
          </a:bodyPr>
          <a:lstStyle/>
          <a:p>
            <a:pPr indent="-387286" lvl="0" marL="457200" rtl="0" algn="l">
              <a:lnSpc>
                <a:spcPct val="140016"/>
              </a:lnSpc>
              <a:spcBef>
                <a:spcPts val="0"/>
              </a:spcBef>
              <a:spcAft>
                <a:spcPts val="0"/>
              </a:spcAft>
              <a:buClr>
                <a:srgbClr val="292929"/>
              </a:buClr>
              <a:buSzPts val="2499"/>
              <a:buFont typeface="Assistant"/>
              <a:buChar char="●"/>
            </a:pPr>
            <a:r>
              <a:rPr lang="en-US" sz="2499">
                <a:solidFill>
                  <a:srgbClr val="292929"/>
                </a:solidFill>
                <a:latin typeface="Assistant"/>
                <a:ea typeface="Assistant"/>
                <a:cs typeface="Assistant"/>
                <a:sym typeface="Assistant"/>
              </a:rPr>
              <a:t>Connect MediScan with healthcare systems (like EMR/EHR) for automatic patient record updates and seamless medical data flow.</a:t>
            </a:r>
            <a:endParaRPr sz="2499">
              <a:solidFill>
                <a:srgbClr val="292929"/>
              </a:solidFill>
              <a:latin typeface="Assistant"/>
              <a:ea typeface="Assistant"/>
              <a:cs typeface="Assistant"/>
              <a:sym typeface="Assistant"/>
            </a:endParaRPr>
          </a:p>
          <a:p>
            <a:pPr indent="-387286" lvl="0" marL="457200" rtl="0" algn="l">
              <a:lnSpc>
                <a:spcPct val="140016"/>
              </a:lnSpc>
              <a:spcBef>
                <a:spcPts val="0"/>
              </a:spcBef>
              <a:spcAft>
                <a:spcPts val="0"/>
              </a:spcAft>
              <a:buClr>
                <a:srgbClr val="292929"/>
              </a:buClr>
              <a:buSzPts val="2499"/>
              <a:buFont typeface="Assistant"/>
              <a:buChar char="●"/>
            </a:pPr>
            <a:r>
              <a:rPr lang="en-US" sz="2499">
                <a:solidFill>
                  <a:srgbClr val="292929"/>
                </a:solidFill>
                <a:latin typeface="Assistant"/>
                <a:ea typeface="Assistant"/>
                <a:cs typeface="Assistant"/>
                <a:sym typeface="Assistant"/>
              </a:rPr>
              <a:t>Implement deep learning models to better interpret handwriting, medical terminology, and context for higher accuracy.</a:t>
            </a:r>
            <a:endParaRPr sz="2499">
              <a:solidFill>
                <a:srgbClr val="292929"/>
              </a:solidFill>
              <a:latin typeface="Assistant"/>
              <a:ea typeface="Assistant"/>
              <a:cs typeface="Assistant"/>
              <a:sym typeface="Assistant"/>
            </a:endParaRPr>
          </a:p>
          <a:p>
            <a:pPr indent="-387286" lvl="0" marL="457200" rtl="0" algn="l">
              <a:lnSpc>
                <a:spcPct val="140016"/>
              </a:lnSpc>
              <a:spcBef>
                <a:spcPts val="0"/>
              </a:spcBef>
              <a:spcAft>
                <a:spcPts val="0"/>
              </a:spcAft>
              <a:buClr>
                <a:srgbClr val="292929"/>
              </a:buClr>
              <a:buSzPts val="2499"/>
              <a:buFont typeface="Assistant"/>
              <a:buChar char="●"/>
            </a:pPr>
            <a:r>
              <a:rPr lang="en-US" sz="2499">
                <a:solidFill>
                  <a:srgbClr val="292929"/>
                </a:solidFill>
                <a:latin typeface="Assistant"/>
                <a:ea typeface="Assistant"/>
                <a:cs typeface="Assistant"/>
                <a:sym typeface="Assistant"/>
              </a:rPr>
              <a:t>Multi-language &amp; Cloud Deployment Support</a:t>
            </a:r>
            <a:endParaRPr sz="2499">
              <a:solidFill>
                <a:srgbClr val="292929"/>
              </a:solidFill>
              <a:latin typeface="Assistant"/>
              <a:ea typeface="Assistant"/>
              <a:cs typeface="Assistant"/>
              <a:sym typeface="Assistant"/>
            </a:endParaRPr>
          </a:p>
        </p:txBody>
      </p:sp>
      <p:sp>
        <p:nvSpPr>
          <p:cNvPr id="199" name="Google Shape;199;p19"/>
          <p:cNvSpPr txBox="1"/>
          <p:nvPr/>
        </p:nvSpPr>
        <p:spPr>
          <a:xfrm>
            <a:off x="761250" y="1727750"/>
            <a:ext cx="9069300" cy="2538900"/>
          </a:xfrm>
          <a:prstGeom prst="rect">
            <a:avLst/>
          </a:prstGeom>
          <a:noFill/>
          <a:ln>
            <a:noFill/>
          </a:ln>
        </p:spPr>
        <p:txBody>
          <a:bodyPr anchorCtr="0" anchor="t" bIns="0" lIns="0" spcFirstLastPara="1" rIns="0" wrap="square" tIns="0">
            <a:spAutoFit/>
          </a:bodyPr>
          <a:lstStyle/>
          <a:p>
            <a:pPr indent="-387286" lvl="0" marL="457200" marR="0" rtl="0" algn="l">
              <a:lnSpc>
                <a:spcPct val="140016"/>
              </a:lnSpc>
              <a:spcBef>
                <a:spcPts val="0"/>
              </a:spcBef>
              <a:spcAft>
                <a:spcPts val="0"/>
              </a:spcAft>
              <a:buClr>
                <a:srgbClr val="292929"/>
              </a:buClr>
              <a:buSzPts val="2499"/>
              <a:buFont typeface="Assistant"/>
              <a:buChar char="●"/>
            </a:pPr>
            <a:r>
              <a:rPr lang="en-US" sz="2499">
                <a:solidFill>
                  <a:srgbClr val="292929"/>
                </a:solidFill>
                <a:latin typeface="Assistant"/>
                <a:ea typeface="Assistant"/>
                <a:cs typeface="Assistant"/>
                <a:sym typeface="Assistant"/>
              </a:rPr>
              <a:t>Inconsistent Accuracy with Handwritten Text</a:t>
            </a:r>
            <a:endParaRPr sz="2499">
              <a:solidFill>
                <a:srgbClr val="292929"/>
              </a:solidFill>
              <a:latin typeface="Assistant"/>
              <a:ea typeface="Assistant"/>
              <a:cs typeface="Assistant"/>
              <a:sym typeface="Assistant"/>
            </a:endParaRPr>
          </a:p>
          <a:p>
            <a:pPr indent="-387286" lvl="0" marL="457200" marR="0" rtl="0" algn="l">
              <a:lnSpc>
                <a:spcPct val="140016"/>
              </a:lnSpc>
              <a:spcBef>
                <a:spcPts val="0"/>
              </a:spcBef>
              <a:spcAft>
                <a:spcPts val="0"/>
              </a:spcAft>
              <a:buClr>
                <a:srgbClr val="292929"/>
              </a:buClr>
              <a:buSzPts val="2499"/>
              <a:buFont typeface="Assistant"/>
              <a:buChar char="●"/>
            </a:pPr>
            <a:r>
              <a:rPr lang="en-US" sz="2499">
                <a:solidFill>
                  <a:srgbClr val="292929"/>
                </a:solidFill>
                <a:latin typeface="Assistant"/>
                <a:ea typeface="Assistant"/>
                <a:cs typeface="Assistant"/>
                <a:sym typeface="Assistant"/>
              </a:rPr>
              <a:t>The system currently works best with English and structured document formats; it may fail with multi-language or unstructured medical reports.</a:t>
            </a:r>
            <a:endParaRPr sz="2499">
              <a:solidFill>
                <a:srgbClr val="292929"/>
              </a:solidFill>
              <a:latin typeface="Assistant"/>
              <a:ea typeface="Assistant"/>
              <a:cs typeface="Assistant"/>
              <a:sym typeface="Assistant"/>
            </a:endParaRPr>
          </a:p>
          <a:p>
            <a:pPr indent="-387286" lvl="0" marL="457200" marR="0" rtl="0" algn="l">
              <a:lnSpc>
                <a:spcPct val="140016"/>
              </a:lnSpc>
              <a:spcBef>
                <a:spcPts val="0"/>
              </a:spcBef>
              <a:spcAft>
                <a:spcPts val="0"/>
              </a:spcAft>
              <a:buClr>
                <a:srgbClr val="292929"/>
              </a:buClr>
              <a:buSzPts val="2499"/>
              <a:buFont typeface="Assistant"/>
              <a:buChar char="●"/>
            </a:pPr>
            <a:r>
              <a:rPr lang="en-US" sz="2499">
                <a:solidFill>
                  <a:srgbClr val="292929"/>
                </a:solidFill>
                <a:latin typeface="Assistant"/>
                <a:ea typeface="Assistant"/>
                <a:cs typeface="Assistant"/>
                <a:sym typeface="Assistant"/>
              </a:rPr>
              <a:t>No Real-Time Integration</a:t>
            </a:r>
            <a:endParaRPr sz="2499">
              <a:solidFill>
                <a:srgbClr val="292929"/>
              </a:solidFill>
              <a:latin typeface="Assistant"/>
              <a:ea typeface="Assistant"/>
              <a:cs typeface="Assistant"/>
              <a:sym typeface="Assistant"/>
            </a:endParaRPr>
          </a:p>
        </p:txBody>
      </p:sp>
      <p:pic>
        <p:nvPicPr>
          <p:cNvPr id="200" name="Google Shape;200;p19"/>
          <p:cNvPicPr preferRelativeResize="0"/>
          <p:nvPr/>
        </p:nvPicPr>
        <p:blipFill>
          <a:blip r:embed="rId3">
            <a:alphaModFix/>
          </a:blip>
          <a:stretch>
            <a:fillRect/>
          </a:stretch>
        </p:blipFill>
        <p:spPr>
          <a:xfrm>
            <a:off x="447700" y="5822150"/>
            <a:ext cx="6067425" cy="3883575"/>
          </a:xfrm>
          <a:prstGeom prst="rect">
            <a:avLst/>
          </a:prstGeom>
          <a:noFill/>
          <a:ln>
            <a:noFill/>
          </a:ln>
        </p:spPr>
      </p:pic>
      <p:pic>
        <p:nvPicPr>
          <p:cNvPr id="201" name="Google Shape;201;p19"/>
          <p:cNvPicPr preferRelativeResize="0"/>
          <p:nvPr/>
        </p:nvPicPr>
        <p:blipFill>
          <a:blip r:embed="rId4">
            <a:alphaModFix/>
          </a:blip>
          <a:stretch>
            <a:fillRect/>
          </a:stretch>
        </p:blipFill>
        <p:spPr>
          <a:xfrm>
            <a:off x="10990902" y="482988"/>
            <a:ext cx="6010275" cy="4114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8E8"/>
        </a:solidFill>
      </p:bgPr>
    </p:bg>
    <p:spTree>
      <p:nvGrpSpPr>
        <p:cNvPr id="205" name="Shape 205"/>
        <p:cNvGrpSpPr/>
        <p:nvPr/>
      </p:nvGrpSpPr>
      <p:grpSpPr>
        <a:xfrm>
          <a:off x="0" y="0"/>
          <a:ext cx="0" cy="0"/>
          <a:chOff x="0" y="0"/>
          <a:chExt cx="0" cy="0"/>
        </a:xfrm>
      </p:grpSpPr>
      <p:sp>
        <p:nvSpPr>
          <p:cNvPr id="206" name="Google Shape;206;p20"/>
          <p:cNvSpPr txBox="1"/>
          <p:nvPr/>
        </p:nvSpPr>
        <p:spPr>
          <a:xfrm>
            <a:off x="3377480" y="2482824"/>
            <a:ext cx="11533039" cy="314325"/>
          </a:xfrm>
          <a:prstGeom prst="rect">
            <a:avLst/>
          </a:prstGeom>
          <a:noFill/>
          <a:ln>
            <a:noFill/>
          </a:ln>
        </p:spPr>
        <p:txBody>
          <a:bodyPr anchorCtr="0" anchor="t" bIns="0" lIns="0" spcFirstLastPara="1" rIns="0" wrap="square" tIns="0">
            <a:spAutoFit/>
          </a:bodyPr>
          <a:lstStyle/>
          <a:p>
            <a:pPr indent="0" lvl="1" marL="0" marR="0" rtl="0" algn="ctr">
              <a:lnSpc>
                <a:spcPct val="120000"/>
              </a:lnSpc>
              <a:spcBef>
                <a:spcPts val="0"/>
              </a:spcBef>
              <a:spcAft>
                <a:spcPts val="0"/>
              </a:spcAft>
              <a:buNone/>
            </a:pPr>
            <a:r>
              <a:rPr b="0" i="0" lang="en-US" sz="2000" u="none" cap="none" strike="noStrike">
                <a:solidFill>
                  <a:srgbClr val="292929"/>
                </a:solidFill>
                <a:latin typeface="Assistant"/>
                <a:ea typeface="Assistant"/>
                <a:cs typeface="Assistant"/>
                <a:sym typeface="Assistant"/>
              </a:rPr>
              <a:t>This presentation template is free for everyone to use, thanks to the following:</a:t>
            </a:r>
            <a:endParaRPr/>
          </a:p>
        </p:txBody>
      </p:sp>
      <p:grpSp>
        <p:nvGrpSpPr>
          <p:cNvPr id="207" name="Google Shape;207;p20"/>
          <p:cNvGrpSpPr/>
          <p:nvPr/>
        </p:nvGrpSpPr>
        <p:grpSpPr>
          <a:xfrm>
            <a:off x="714865" y="521368"/>
            <a:ext cx="16858380" cy="9171993"/>
            <a:chOff x="0" y="-19050"/>
            <a:chExt cx="4440038" cy="2415653"/>
          </a:xfrm>
        </p:grpSpPr>
        <p:sp>
          <p:nvSpPr>
            <p:cNvPr id="208" name="Google Shape;208;p20"/>
            <p:cNvSpPr/>
            <p:nvPr/>
          </p:nvSpPr>
          <p:spPr>
            <a:xfrm>
              <a:off x="0" y="0"/>
              <a:ext cx="4440038" cy="2396603"/>
            </a:xfrm>
            <a:custGeom>
              <a:rect b="b" l="l" r="r" t="t"/>
              <a:pathLst>
                <a:path extrusionOk="0" h="2396603" w="4440038">
                  <a:moveTo>
                    <a:pt x="9185" y="0"/>
                  </a:moveTo>
                  <a:lnTo>
                    <a:pt x="4430854" y="0"/>
                  </a:lnTo>
                  <a:cubicBezTo>
                    <a:pt x="4435926" y="0"/>
                    <a:pt x="4440038" y="4112"/>
                    <a:pt x="4440038" y="9185"/>
                  </a:cubicBezTo>
                  <a:lnTo>
                    <a:pt x="4440038" y="2387418"/>
                  </a:lnTo>
                  <a:cubicBezTo>
                    <a:pt x="4440038" y="2389854"/>
                    <a:pt x="4439071" y="2392190"/>
                    <a:pt x="4437348" y="2393913"/>
                  </a:cubicBezTo>
                  <a:cubicBezTo>
                    <a:pt x="4435626" y="2395635"/>
                    <a:pt x="4433289" y="2396603"/>
                    <a:pt x="4430854" y="2396603"/>
                  </a:cubicBezTo>
                  <a:lnTo>
                    <a:pt x="9185" y="2396603"/>
                  </a:lnTo>
                  <a:cubicBezTo>
                    <a:pt x="6749" y="2396603"/>
                    <a:pt x="4413" y="2395635"/>
                    <a:pt x="2690" y="2393913"/>
                  </a:cubicBezTo>
                  <a:cubicBezTo>
                    <a:pt x="968" y="2392190"/>
                    <a:pt x="0" y="2389854"/>
                    <a:pt x="0" y="2387418"/>
                  </a:cubicBezTo>
                  <a:lnTo>
                    <a:pt x="0" y="9185"/>
                  </a:lnTo>
                  <a:cubicBezTo>
                    <a:pt x="0" y="6749"/>
                    <a:pt x="968" y="4413"/>
                    <a:pt x="2690" y="2690"/>
                  </a:cubicBezTo>
                  <a:cubicBezTo>
                    <a:pt x="4413" y="968"/>
                    <a:pt x="6749" y="0"/>
                    <a:pt x="9185" y="0"/>
                  </a:cubicBezTo>
                  <a:close/>
                </a:path>
              </a:pathLst>
            </a:custGeom>
            <a:solidFill>
              <a:srgbClr val="C8C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0"/>
            <p:cNvSpPr txBox="1"/>
            <p:nvPr/>
          </p:nvSpPr>
          <p:spPr>
            <a:xfrm>
              <a:off x="0" y="-19050"/>
              <a:ext cx="4440000" cy="2415600"/>
            </a:xfrm>
            <a:prstGeom prst="rect">
              <a:avLst/>
            </a:prstGeom>
            <a:noFill/>
            <a:ln>
              <a:noFill/>
            </a:ln>
          </p:spPr>
          <p:txBody>
            <a:bodyPr anchorCtr="0" anchor="ctr" bIns="50800" lIns="50800" spcFirstLastPara="1" rIns="50800" wrap="square" tIns="50800">
              <a:noAutofit/>
            </a:bodyPr>
            <a:lstStyle/>
            <a:p>
              <a:pPr indent="0" lvl="0" marL="0" marR="0" rtl="0" algn="ctr">
                <a:lnSpc>
                  <a:spcPct val="136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10" name="Google Shape;210;p20"/>
          <p:cNvSpPr txBox="1"/>
          <p:nvPr/>
        </p:nvSpPr>
        <p:spPr>
          <a:xfrm>
            <a:off x="5469973" y="4243275"/>
            <a:ext cx="7348200" cy="138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9000">
                <a:solidFill>
                  <a:srgbClr val="292929"/>
                </a:solidFill>
                <a:latin typeface="Gilda Display"/>
                <a:ea typeface="Gilda Display"/>
                <a:cs typeface="Gilda Display"/>
                <a:sym typeface="Gilda Display"/>
              </a:rPr>
              <a:t>Thank You</a:t>
            </a:r>
            <a:endParaRPr sz="90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